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6.webp" ContentType="image/webp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3"/>
  </p:sldMasterIdLst>
  <p:notesMasterIdLst>
    <p:notesMasterId r:id="rId17"/>
  </p:notesMasterIdLst>
  <p:sldIdLst>
    <p:sldId id="543" r:id="rId4"/>
    <p:sldId id="544" r:id="rId5"/>
    <p:sldId id="545" r:id="rId6"/>
    <p:sldId id="548" r:id="rId7"/>
    <p:sldId id="642" r:id="rId8"/>
    <p:sldId id="643" r:id="rId9"/>
    <p:sldId id="555" r:id="rId10"/>
    <p:sldId id="644" r:id="rId11"/>
    <p:sldId id="645" r:id="rId12"/>
    <p:sldId id="646" r:id="rId13"/>
    <p:sldId id="649" r:id="rId14"/>
    <p:sldId id="647" r:id="rId15"/>
    <p:sldId id="648" r:id="rId16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4" userDrawn="1">
          <p15:clr>
            <a:srgbClr val="A4A3A4"/>
          </p15:clr>
        </p15:guide>
        <p15:guide id="2" pos="38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-2022" y="-942"/>
      </p:cViewPr>
      <p:guideLst>
        <p:guide orient="horz" pos="2094"/>
        <p:guide pos="382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153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webp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0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075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10"/>
              </a:rPr>
              <a:t>PPT</a:t>
            </a:r>
            <a:r>
              <a:rPr kumimoji="0" lang="zh-CN" altLang="en-US" sz="1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10"/>
              </a:rPr>
              <a:t>模板</a:t>
            </a:r>
            <a:r>
              <a:rPr kumimoji="0" lang="zh-CN" altLang="en-US" sz="1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tags" Target="../tags/tag85.xml"/><Relationship Id="rId20" Type="http://schemas.openxmlformats.org/officeDocument/2006/relationships/tags" Target="../tags/tag84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83.xml"/><Relationship Id="rId18" Type="http://schemas.openxmlformats.org/officeDocument/2006/relationships/tags" Target="../tags/tag82.xml"/><Relationship Id="rId17" Type="http://schemas.openxmlformats.org/officeDocument/2006/relationships/tags" Target="../tags/tag81.xml"/><Relationship Id="rId16" Type="http://schemas.openxmlformats.org/officeDocument/2006/relationships/tags" Target="../tags/tag80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  <p:custDataLst>
      <p:tags r:id="rId21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86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50.xml"/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1.xml"/><Relationship Id="rId1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5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image" Target="../media/image6.png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101.xml"/><Relationship Id="rId17" Type="http://schemas.openxmlformats.org/officeDocument/2006/relationships/image" Target="../media/image2.png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02.xml"/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tags" Target="../tags/tag109.xml"/><Relationship Id="rId7" Type="http://schemas.openxmlformats.org/officeDocument/2006/relationships/tags" Target="../tags/tag108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image" Target="../media/image10.png"/><Relationship Id="rId23" Type="http://schemas.openxmlformats.org/officeDocument/2006/relationships/slideLayout" Target="../slideLayouts/slideLayout1.xml"/><Relationship Id="rId22" Type="http://schemas.openxmlformats.org/officeDocument/2006/relationships/image" Target="../media/image14.png"/><Relationship Id="rId21" Type="http://schemas.openxmlformats.org/officeDocument/2006/relationships/tags" Target="../tags/tag119.xml"/><Relationship Id="rId20" Type="http://schemas.openxmlformats.org/officeDocument/2006/relationships/image" Target="../media/image13.png"/><Relationship Id="rId2" Type="http://schemas.openxmlformats.org/officeDocument/2006/relationships/tags" Target="../tags/tag104.xml"/><Relationship Id="rId19" Type="http://schemas.openxmlformats.org/officeDocument/2006/relationships/image" Target="../media/image12.jpeg"/><Relationship Id="rId18" Type="http://schemas.openxmlformats.org/officeDocument/2006/relationships/image" Target="../media/image11.png"/><Relationship Id="rId17" Type="http://schemas.openxmlformats.org/officeDocument/2006/relationships/tags" Target="../tags/tag118.xml"/><Relationship Id="rId16" Type="http://schemas.openxmlformats.org/officeDocument/2006/relationships/tags" Target="../tags/tag117.xml"/><Relationship Id="rId15" Type="http://schemas.openxmlformats.org/officeDocument/2006/relationships/tags" Target="../tags/tag116.xml"/><Relationship Id="rId14" Type="http://schemas.openxmlformats.org/officeDocument/2006/relationships/tags" Target="../tags/tag115.xml"/><Relationship Id="rId13" Type="http://schemas.openxmlformats.org/officeDocument/2006/relationships/tags" Target="../tags/tag114.xml"/><Relationship Id="rId12" Type="http://schemas.openxmlformats.org/officeDocument/2006/relationships/tags" Target="../tags/tag113.xml"/><Relationship Id="rId11" Type="http://schemas.openxmlformats.org/officeDocument/2006/relationships/tags" Target="../tags/tag112.xml"/><Relationship Id="rId10" Type="http://schemas.openxmlformats.org/officeDocument/2006/relationships/tags" Target="../tags/tag111.xml"/><Relationship Id="rId1" Type="http://schemas.openxmlformats.org/officeDocument/2006/relationships/tags" Target="../tags/tag10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27.xml"/><Relationship Id="rId8" Type="http://schemas.openxmlformats.org/officeDocument/2006/relationships/tags" Target="../tags/tag126.xml"/><Relationship Id="rId7" Type="http://schemas.openxmlformats.org/officeDocument/2006/relationships/tags" Target="../tags/tag125.xml"/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132.xml"/><Relationship Id="rId13" Type="http://schemas.openxmlformats.org/officeDocument/2006/relationships/tags" Target="../tags/tag131.xml"/><Relationship Id="rId12" Type="http://schemas.openxmlformats.org/officeDocument/2006/relationships/tags" Target="../tags/tag130.xml"/><Relationship Id="rId11" Type="http://schemas.openxmlformats.org/officeDocument/2006/relationships/tags" Target="../tags/tag129.xml"/><Relationship Id="rId10" Type="http://schemas.openxmlformats.org/officeDocument/2006/relationships/tags" Target="../tags/tag128.xml"/><Relationship Id="rId1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33.xml"/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41.xml"/><Relationship Id="rId8" Type="http://schemas.openxmlformats.org/officeDocument/2006/relationships/tags" Target="../tags/tag140.xml"/><Relationship Id="rId7" Type="http://schemas.openxmlformats.org/officeDocument/2006/relationships/tags" Target="../tags/tag139.xml"/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Relationship Id="rId3" Type="http://schemas.openxmlformats.org/officeDocument/2006/relationships/tags" Target="../tags/tag135.xml"/><Relationship Id="rId2" Type="http://schemas.openxmlformats.org/officeDocument/2006/relationships/image" Target="../media/image16.webp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144.xml"/><Relationship Id="rId11" Type="http://schemas.openxmlformats.org/officeDocument/2006/relationships/tags" Target="../tags/tag143.xml"/><Relationship Id="rId10" Type="http://schemas.openxmlformats.org/officeDocument/2006/relationships/tags" Target="../tags/tag142.xml"/><Relationship Id="rId1" Type="http://schemas.openxmlformats.org/officeDocument/2006/relationships/tags" Target="../tags/tag134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49.xml"/><Relationship Id="rId1" Type="http://schemas.openxmlformats.org/officeDocument/2006/relationships/tags" Target="../tags/tag1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/Users/Administrator/AppData/Local/Temp/picturecompress_20220410210144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969010" y="-969645"/>
            <a:ext cx="6858635" cy="8796655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725930" y="-981710"/>
            <a:ext cx="933450" cy="3709670"/>
          </a:xfrm>
          <a:prstGeom prst="rect">
            <a:avLst/>
          </a:prstGeom>
        </p:spPr>
      </p:pic>
      <p:pic>
        <p:nvPicPr>
          <p:cNvPr id="7" name="图片 6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045065" y="64770"/>
            <a:ext cx="729615" cy="2900045"/>
          </a:xfrm>
          <a:prstGeom prst="rect">
            <a:avLst/>
          </a:prstGeom>
        </p:spPr>
      </p:pic>
      <p:pic>
        <p:nvPicPr>
          <p:cNvPr id="10" name="图片 9" descr="2"/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rot="5400000">
            <a:off x="7828915" y="888365"/>
            <a:ext cx="901065" cy="35814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 rot="5400000">
            <a:off x="9490710" y="2680345"/>
            <a:ext cx="45948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1000">
                <a:solidFill>
                  <a:schemeClr val="tx1">
                    <a:lumMod val="65000"/>
                    <a:lumOff val="35000"/>
                    <a:alpha val="20000"/>
                  </a:schemeClr>
                </a:solidFill>
                <a:cs typeface="+mn-ea"/>
                <a:sym typeface="+mn-lt"/>
              </a:rPr>
              <a:t>SUN UP</a:t>
            </a:r>
            <a:endParaRPr lang="en-US" altLang="zh-CN" sz="11000">
              <a:solidFill>
                <a:schemeClr val="tx1">
                  <a:lumMod val="65000"/>
                  <a:lumOff val="35000"/>
                  <a:alpha val="2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框 32"/>
          <p:cNvSpPr txBox="1"/>
          <p:nvPr/>
        </p:nvSpPr>
        <p:spPr>
          <a:xfrm>
            <a:off x="7209388" y="3441777"/>
            <a:ext cx="3363595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spc="100">
                <a:solidFill>
                  <a:schemeClr val="bg1"/>
                </a:solidFill>
                <a:cs typeface="+mn-ea"/>
                <a:sym typeface="+mn-lt"/>
              </a:rPr>
              <a:t>Hope D</a:t>
            </a:r>
            <a:r>
              <a:rPr lang="en-US" altLang="zh-CN" sz="4800" b="1" spc="100">
                <a:solidFill>
                  <a:schemeClr val="bg1"/>
                </a:solidFill>
                <a:cs typeface="+mn-ea"/>
                <a:sym typeface="+mn-lt"/>
              </a:rPr>
              <a:t>ao</a:t>
            </a:r>
            <a:endParaRPr lang="en-US" altLang="zh-CN" sz="4800" b="1" spc="10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4800" b="1" spc="100">
                <a:solidFill>
                  <a:schemeClr val="bg1"/>
                </a:solidFill>
                <a:cs typeface="+mn-ea"/>
                <a:sym typeface="+mn-lt"/>
              </a:rPr>
              <a:t>希忘</a:t>
            </a:r>
            <a:r>
              <a:rPr lang="en-US" altLang="zh-CN" sz="4800" b="1" spc="10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en-US" altLang="zh-CN" sz="4800" b="1" spc="1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文本框 33"/>
          <p:cNvSpPr txBox="1"/>
          <p:nvPr/>
        </p:nvSpPr>
        <p:spPr>
          <a:xfrm>
            <a:off x="7209388" y="5128650"/>
            <a:ext cx="388816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spc="100">
                <a:solidFill>
                  <a:schemeClr val="bg1"/>
                </a:solidFill>
                <a:cs typeface="+mn-ea"/>
                <a:sym typeface="+mn-lt"/>
              </a:rPr>
              <a:t>组名</a:t>
            </a:r>
            <a:r>
              <a:rPr lang="en-US" altLang="zh-CN" sz="3200" spc="100">
                <a:solidFill>
                  <a:schemeClr val="bg1"/>
                </a:solidFill>
                <a:cs typeface="+mn-ea"/>
                <a:sym typeface="+mn-lt"/>
              </a:rPr>
              <a:t>:</a:t>
            </a:r>
            <a:r>
              <a:rPr lang="zh-CN" altLang="en-US" sz="3200" spc="100">
                <a:solidFill>
                  <a:schemeClr val="bg1"/>
                </a:solidFill>
                <a:cs typeface="+mn-ea"/>
                <a:sym typeface="+mn-lt"/>
              </a:rPr>
              <a:t>钥匙</a:t>
            </a:r>
            <a:r>
              <a:rPr lang="zh-CN" altLang="en-US" sz="3200" spc="100">
                <a:solidFill>
                  <a:schemeClr val="bg1"/>
                </a:solidFill>
                <a:cs typeface="+mn-ea"/>
                <a:sym typeface="+mn-lt"/>
              </a:rPr>
              <a:t>链</a:t>
            </a:r>
            <a:endParaRPr lang="zh-CN" altLang="en-US" sz="3200" spc="10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7286389" y="5053124"/>
            <a:ext cx="1153559" cy="0"/>
          </a:xfrm>
          <a:prstGeom prst="line">
            <a:avLst/>
          </a:prstGeom>
          <a:noFill/>
          <a:ln w="76200" cap="flat" cmpd="sng" algn="ctr">
            <a:solidFill>
              <a:srgbClr val="178A9E"/>
            </a:solidFill>
            <a:prstDash val="solid"/>
            <a:miter lim="800000"/>
          </a:ln>
          <a:effectLst/>
        </p:spPr>
      </p:cxn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  <p:bldLst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C:/Users/Administrator/AppData/Local/Temp/picturecompress_20220410212406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7800"/>
            <a:ext cx="12172315" cy="6683375"/>
          </a:xfrm>
          <a:prstGeom prst="rect">
            <a:avLst/>
          </a:prstGeom>
        </p:spPr>
      </p:pic>
      <p:pic>
        <p:nvPicPr>
          <p:cNvPr id="15" name="图片 14" descr="1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5400000">
            <a:off x="2710180" y="-2631440"/>
            <a:ext cx="6861175" cy="12123420"/>
          </a:xfrm>
          <a:prstGeom prst="rect">
            <a:avLst/>
          </a:prstGeom>
        </p:spPr>
      </p:pic>
      <p:pic>
        <p:nvPicPr>
          <p:cNvPr id="20" name="图片 19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998075" y="-649605"/>
            <a:ext cx="729615" cy="2900045"/>
          </a:xfrm>
          <a:prstGeom prst="rect">
            <a:avLst/>
          </a:prstGeom>
        </p:spPr>
      </p:pic>
      <p:pic>
        <p:nvPicPr>
          <p:cNvPr id="21" name="图片 20" descr="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226945" y="3666490"/>
            <a:ext cx="1088390" cy="4326255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6076633" y="729615"/>
            <a:ext cx="283591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4</a:t>
            </a:r>
            <a:endParaRPr lang="en-US" altLang="zh-CN" sz="200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3" name="对角圆角矩形 22"/>
          <p:cNvSpPr/>
          <p:nvPr/>
        </p:nvSpPr>
        <p:spPr>
          <a:xfrm>
            <a:off x="4676140" y="4038600"/>
            <a:ext cx="5636895" cy="716915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>
                <a:cs typeface="+mn-ea"/>
                <a:sym typeface="+mn-lt"/>
              </a:rPr>
              <a:t>希忘的功能</a:t>
            </a:r>
            <a:r>
              <a:rPr lang="zh-CN" altLang="en-US" sz="4000">
                <a:cs typeface="+mn-ea"/>
                <a:sym typeface="+mn-lt"/>
              </a:rPr>
              <a:t>设想</a:t>
            </a:r>
            <a:endParaRPr lang="zh-CN" altLang="en-US" sz="4000">
              <a:cs typeface="+mn-ea"/>
              <a:sym typeface="+mn-lt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  <p:bldLst>
      <p:bldP spid="34" grpId="0"/>
      <p:bldP spid="2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350" y="-19685"/>
            <a:ext cx="12197715" cy="6689725"/>
            <a:chOff x="-10" y="-31"/>
            <a:chExt cx="19209" cy="10535"/>
          </a:xfrm>
        </p:grpSpPr>
        <p:grpSp>
          <p:nvGrpSpPr>
            <p:cNvPr id="27" name="组合 26"/>
            <p:cNvGrpSpPr/>
            <p:nvPr/>
          </p:nvGrpSpPr>
          <p:grpSpPr>
            <a:xfrm rot="0">
              <a:off x="-10" y="-31"/>
              <a:ext cx="19209" cy="1284"/>
              <a:chOff x="-10" y="-31"/>
              <a:chExt cx="19209" cy="1284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2617" y="-31"/>
                <a:ext cx="16582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 rot="10800000" flipH="1" flipV="1">
              <a:off x="16889" y="9897"/>
              <a:ext cx="2310" cy="607"/>
              <a:chOff x="-10" y="-31"/>
              <a:chExt cx="4874" cy="1284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2617" y="-31"/>
                <a:ext cx="2247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3" name="图片 2" descr="希忘思维导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0"/>
            <a:ext cx="1216088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350" y="-19685"/>
            <a:ext cx="12197715" cy="6689725"/>
            <a:chOff x="-10" y="-31"/>
            <a:chExt cx="19209" cy="10535"/>
          </a:xfrm>
        </p:grpSpPr>
        <p:grpSp>
          <p:nvGrpSpPr>
            <p:cNvPr id="27" name="组合 26"/>
            <p:cNvGrpSpPr/>
            <p:nvPr/>
          </p:nvGrpSpPr>
          <p:grpSpPr>
            <a:xfrm rot="0">
              <a:off x="-10" y="-31"/>
              <a:ext cx="19209" cy="1284"/>
              <a:chOff x="-10" y="-31"/>
              <a:chExt cx="19209" cy="1284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2617" y="-31"/>
                <a:ext cx="16582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 rot="10800000" flipH="1" flipV="1">
              <a:off x="16889" y="9897"/>
              <a:ext cx="2310" cy="607"/>
              <a:chOff x="-10" y="-31"/>
              <a:chExt cx="4874" cy="1284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2617" y="-31"/>
                <a:ext cx="2247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sp>
        <p:nvSpPr>
          <p:cNvPr id="45" name="矩形 15"/>
          <p:cNvSpPr>
            <a:spLocks noChangeArrowheads="1"/>
          </p:cNvSpPr>
          <p:nvPr/>
        </p:nvSpPr>
        <p:spPr bwMode="auto">
          <a:xfrm>
            <a:off x="6055209" y="1670234"/>
            <a:ext cx="430474" cy="276407"/>
          </a:xfrm>
          <a:prstGeom prst="rect">
            <a:avLst/>
          </a:prstGeom>
          <a:solidFill>
            <a:srgbClr val="F49022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bevel/>
              </a14:hiddenLine>
            </a:ext>
          </a:extLst>
        </p:spPr>
        <p:txBody>
          <a:bodyPr lIns="109728" tIns="54864" rIns="109728" bIns="54864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200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8" name="TextBox 13@|17FFC:16777215|FBC:16777215|LFC:16777215|LBC:16777215"/>
          <p:cNvSpPr txBox="1"/>
          <p:nvPr/>
        </p:nvSpPr>
        <p:spPr bwMode="auto">
          <a:xfrm>
            <a:off x="6055360" y="2300605"/>
            <a:ext cx="5138420" cy="295465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6660">
              <a:lnSpc>
                <a:spcPct val="200000"/>
              </a:lnSpc>
              <a:spcBef>
                <a:spcPct val="20000"/>
              </a:spcBef>
              <a:defRPr/>
            </a:pPr>
            <a:r>
              <a:rPr sz="1600">
                <a:solidFill>
                  <a:schemeClr val="tx1"/>
                </a:solidFill>
                <a:cs typeface="+mn-ea"/>
                <a:sym typeface="+mn-lt"/>
              </a:rPr>
              <a:t>整体下来，让我感受到触动的，不是愿景和累累硕果，反而是人之间借由活动能够交互的部分，是真实流动的。人各有困境，于是构成了公益的困境。串联起来，尊重差异、优先发展个体、有余力则躬身入局、关注科技发展寻求应用点，是我个人认为的，对于公益生态的较优解。探索可持续的运营方式，会比用爱发电，能影响到更多人。</a:t>
            </a:r>
            <a:endParaRPr sz="16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9" name="TextBox 13@|17FFC:16777215|FBC:16777215|LFC:16777215|LBC:16777215"/>
          <p:cNvSpPr txBox="1"/>
          <p:nvPr/>
        </p:nvSpPr>
        <p:spPr bwMode="auto">
          <a:xfrm>
            <a:off x="6604058" y="1670270"/>
            <a:ext cx="1538275" cy="30734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6660" fontAlgn="auto"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2000" b="1">
                <a:cs typeface="+mn-ea"/>
                <a:sym typeface="+mn-lt"/>
              </a:rPr>
              <a:t>公益展后</a:t>
            </a:r>
            <a:r>
              <a:rPr lang="en-US" altLang="zh-CN" sz="2000" b="1">
                <a:cs typeface="+mn-ea"/>
                <a:sym typeface="+mn-lt"/>
              </a:rPr>
              <a:t>...</a:t>
            </a:r>
            <a:endParaRPr lang="en-US" altLang="zh-CN" sz="2000" b="1">
              <a:cs typeface="+mn-ea"/>
              <a:sym typeface="+mn-lt"/>
            </a:endParaRPr>
          </a:p>
        </p:txBody>
      </p:sp>
      <p:pic>
        <p:nvPicPr>
          <p:cNvPr id="57" name="图片 56" descr="C:/Users/Ferry/Desktop/微信图片_20231005114428.jpg微信图片_20231005114428"/>
          <p:cNvPicPr>
            <a:picLocks noChangeAspect="1"/>
          </p:cNvPicPr>
          <p:nvPr/>
        </p:nvPicPr>
        <p:blipFill>
          <a:blip r:embed="rId1"/>
          <a:srcRect l="6367" r="6367"/>
          <a:stretch>
            <a:fillRect/>
          </a:stretch>
        </p:blipFill>
        <p:spPr>
          <a:xfrm>
            <a:off x="824759" y="2067639"/>
            <a:ext cx="4911228" cy="3166783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5942965" y="0"/>
            <a:ext cx="62928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最后</a:t>
            </a:r>
            <a:r>
              <a:rPr lang="en-US" altLang="zh-CN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~</a:t>
            </a:r>
            <a:endParaRPr lang="en-US" altLang="zh-CN" sz="66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/Users/Administrator/AppData/Local/Temp/picturecompress_20220410210144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969010" y="-969645"/>
            <a:ext cx="6858635" cy="8796655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725930" y="-981710"/>
            <a:ext cx="933450" cy="3709670"/>
          </a:xfrm>
          <a:prstGeom prst="rect">
            <a:avLst/>
          </a:prstGeom>
        </p:spPr>
      </p:pic>
      <p:pic>
        <p:nvPicPr>
          <p:cNvPr id="7" name="图片 6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045065" y="64770"/>
            <a:ext cx="729615" cy="2900045"/>
          </a:xfrm>
          <a:prstGeom prst="rect">
            <a:avLst/>
          </a:prstGeom>
        </p:spPr>
      </p:pic>
      <p:pic>
        <p:nvPicPr>
          <p:cNvPr id="10" name="图片 9" descr="2"/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rot="5400000">
            <a:off x="7828915" y="888365"/>
            <a:ext cx="901065" cy="35814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 rot="5400000">
            <a:off x="9490710" y="2680345"/>
            <a:ext cx="45948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1000">
                <a:solidFill>
                  <a:schemeClr val="tx1">
                    <a:lumMod val="65000"/>
                    <a:lumOff val="35000"/>
                    <a:alpha val="20000"/>
                  </a:schemeClr>
                </a:solidFill>
                <a:cs typeface="+mn-ea"/>
                <a:sym typeface="+mn-lt"/>
              </a:rPr>
              <a:t>SUN UP</a:t>
            </a:r>
            <a:endParaRPr lang="en-US" altLang="zh-CN" sz="11000">
              <a:solidFill>
                <a:schemeClr val="tx1">
                  <a:lumMod val="65000"/>
                  <a:lumOff val="35000"/>
                  <a:alpha val="2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605905" y="4419600"/>
            <a:ext cx="5181600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en-US" altLang="zh-CN" sz="96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THANKS</a:t>
            </a:r>
            <a:endParaRPr 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 descr="C:/Users/Administrator/AppData/Local/Temp/picturecompress_20220410210833/output_1.pngoutput_1"/>
          <p:cNvPicPr>
            <a:picLocks noChangeAspect="1"/>
          </p:cNvPicPr>
          <p:nvPr/>
        </p:nvPicPr>
        <p:blipFill>
          <a:blip r:embed="rId1">
            <a:alphaModFix amt="20000"/>
          </a:blip>
          <a:stretch>
            <a:fillRect/>
          </a:stretch>
        </p:blipFill>
        <p:spPr>
          <a:xfrm rot="16200000">
            <a:off x="3611245" y="-1712595"/>
            <a:ext cx="6858635" cy="10283825"/>
          </a:xfrm>
          <a:prstGeom prst="rect">
            <a:avLst/>
          </a:prstGeom>
        </p:spPr>
      </p:pic>
      <p:pic>
        <p:nvPicPr>
          <p:cNvPr id="2" name="图片 1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816860" y="-2506980"/>
            <a:ext cx="6717665" cy="12013565"/>
          </a:xfrm>
          <a:prstGeom prst="rect">
            <a:avLst/>
          </a:prstGeom>
          <a:noFill/>
        </p:spPr>
      </p:pic>
      <p:grpSp>
        <p:nvGrpSpPr>
          <p:cNvPr id="21" name="组合 20"/>
          <p:cNvGrpSpPr/>
          <p:nvPr/>
        </p:nvGrpSpPr>
        <p:grpSpPr>
          <a:xfrm>
            <a:off x="1059180" y="1593850"/>
            <a:ext cx="4820920" cy="2069465"/>
            <a:chOff x="-1459" y="4037"/>
            <a:chExt cx="7592" cy="3259"/>
          </a:xfrm>
        </p:grpSpPr>
        <p:sp>
          <p:nvSpPr>
            <p:cNvPr id="4" name="文本框 3"/>
            <p:cNvSpPr txBox="1"/>
            <p:nvPr>
              <p:custDataLst>
                <p:tags r:id="rId3"/>
              </p:custDataLst>
            </p:nvPr>
          </p:nvSpPr>
          <p:spPr>
            <a:xfrm>
              <a:off x="-1459" y="4037"/>
              <a:ext cx="4531" cy="2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8800" b="1" i="1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目录</a:t>
              </a:r>
              <a:endParaRPr lang="zh-CN" altLang="en-US" sz="8800" b="1" i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>
              <p:custDataLst>
                <p:tags r:id="rId4"/>
              </p:custDataLst>
            </p:nvPr>
          </p:nvSpPr>
          <p:spPr>
            <a:xfrm>
              <a:off x="647" y="6084"/>
              <a:ext cx="5486" cy="121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en-US" altLang="zh-CN" sz="440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CATALOGUE</a:t>
              </a:r>
              <a:endParaRPr lang="en-US" altLang="zh-CN" sz="44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447280" y="1229360"/>
            <a:ext cx="3261360" cy="4541520"/>
            <a:chOff x="12180" y="3188"/>
            <a:chExt cx="5136" cy="7152"/>
          </a:xfrm>
        </p:grpSpPr>
        <p:grpSp>
          <p:nvGrpSpPr>
            <p:cNvPr id="7" name="组合 6"/>
            <p:cNvGrpSpPr/>
            <p:nvPr/>
          </p:nvGrpSpPr>
          <p:grpSpPr>
            <a:xfrm>
              <a:off x="12180" y="3188"/>
              <a:ext cx="5136" cy="1632"/>
              <a:chOff x="12093" y="3188"/>
              <a:chExt cx="5136" cy="1632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12208" y="3376"/>
                <a:ext cx="4908" cy="1256"/>
                <a:chOff x="10832" y="3318"/>
                <a:chExt cx="4908" cy="1256"/>
              </a:xfrm>
            </p:grpSpPr>
            <p:sp>
              <p:nvSpPr>
                <p:cNvPr id="32" name="文本框 31"/>
                <p:cNvSpPr txBox="1"/>
                <p:nvPr>
                  <p:custDataLst>
                    <p:tags r:id="rId5"/>
                  </p:custDataLst>
                </p:nvPr>
              </p:nvSpPr>
              <p:spPr>
                <a:xfrm>
                  <a:off x="10832" y="3318"/>
                  <a:ext cx="4908" cy="8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800" b="1">
                      <a:solidFill>
                        <a:srgbClr val="FFC000"/>
                      </a:solidFill>
                      <a:cs typeface="+mn-ea"/>
                      <a:sym typeface="+mn-lt"/>
                    </a:rPr>
                    <a:t>队名</a:t>
                  </a:r>
                  <a:r>
                    <a:rPr lang="zh-CN" altLang="en-US" sz="2800" b="1">
                      <a:solidFill>
                        <a:srgbClr val="FFC000"/>
                      </a:solidFill>
                      <a:cs typeface="+mn-ea"/>
                      <a:sym typeface="+mn-lt"/>
                    </a:rPr>
                    <a:t>说明</a:t>
                  </a:r>
                  <a:endParaRPr lang="zh-CN" altLang="en-US" sz="2800" b="1">
                    <a:solidFill>
                      <a:srgbClr val="FFC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文本框 39"/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10940" y="4140"/>
                  <a:ext cx="4449" cy="434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dist"/>
                  <a:r>
                    <a:rPr lang="en-US" altLang="zh-CN" sz="1200">
                      <a:solidFill>
                        <a:srgbClr val="FFC000"/>
                      </a:solidFill>
                      <a:cs typeface="+mn-ea"/>
                      <a:sym typeface="+mn-lt"/>
                    </a:rPr>
                    <a:t>HopeD</a:t>
                  </a:r>
                  <a:r>
                    <a:rPr lang="en-US" altLang="zh-CN" sz="1200">
                      <a:solidFill>
                        <a:srgbClr val="FFC000"/>
                      </a:solidFill>
                      <a:cs typeface="+mn-ea"/>
                      <a:sym typeface="+mn-lt"/>
                    </a:rPr>
                    <a:t>ao</a:t>
                  </a:r>
                  <a:endParaRPr lang="en-US" altLang="zh-CN" sz="1200">
                    <a:solidFill>
                      <a:srgbClr val="FFC000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" name="矩形 5"/>
              <p:cNvSpPr/>
              <p:nvPr>
                <p:custDataLst>
                  <p:tags r:id="rId7"/>
                </p:custDataLst>
              </p:nvPr>
            </p:nvSpPr>
            <p:spPr>
              <a:xfrm>
                <a:off x="12093" y="3188"/>
                <a:ext cx="5137" cy="1632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2180" y="6868"/>
              <a:ext cx="5136" cy="1632"/>
              <a:chOff x="12093" y="3188"/>
              <a:chExt cx="5136" cy="1632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12208" y="3376"/>
                <a:ext cx="4908" cy="1256"/>
                <a:chOff x="10832" y="3318"/>
                <a:chExt cx="4908" cy="1256"/>
              </a:xfrm>
            </p:grpSpPr>
            <p:sp>
              <p:nvSpPr>
                <p:cNvPr id="10" name="文本框 9"/>
                <p:cNvSpPr txBox="1"/>
                <p:nvPr>
                  <p:custDataLst>
                    <p:tags r:id="rId8"/>
                  </p:custDataLst>
                </p:nvPr>
              </p:nvSpPr>
              <p:spPr>
                <a:xfrm>
                  <a:off x="10832" y="3318"/>
                  <a:ext cx="4908" cy="8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solidFill>
                        <a:srgbClr val="FFC000"/>
                      </a:solidFill>
                      <a:cs typeface="+mn-ea"/>
                    </a:defRPr>
                  </a:lvl1pPr>
                </a:lstStyle>
                <a:p>
                  <a:r>
                    <a:rPr lang="zh-CN" altLang="en-US">
                      <a:sym typeface="+mn-lt"/>
                    </a:rPr>
                    <a:t>web3.0理解</a:t>
                  </a:r>
                  <a:endParaRPr lang="zh-CN" altLang="en-US">
                    <a:sym typeface="+mn-lt"/>
                  </a:endParaRPr>
                </a:p>
              </p:txBody>
            </p:sp>
            <p:sp>
              <p:nvSpPr>
                <p:cNvPr id="11" name="文本框 10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10940" y="4140"/>
                  <a:ext cx="4449" cy="434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dist"/>
                  <a:r>
                    <a:rPr lang="en-US" altLang="zh-CN" sz="1200">
                      <a:solidFill>
                        <a:srgbClr val="FFC000"/>
                      </a:solidFill>
                      <a:cs typeface="+mn-ea"/>
                      <a:sym typeface="+mn-lt"/>
                    </a:rPr>
                    <a:t>HopeDao</a:t>
                  </a:r>
                  <a:endParaRPr lang="zh-CN" altLang="en-US" sz="1200">
                    <a:solidFill>
                      <a:srgbClr val="FFC000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2" name="矩形 11"/>
              <p:cNvSpPr/>
              <p:nvPr>
                <p:custDataLst>
                  <p:tags r:id="rId10"/>
                </p:custDataLst>
              </p:nvPr>
            </p:nvSpPr>
            <p:spPr>
              <a:xfrm>
                <a:off x="12093" y="3188"/>
                <a:ext cx="5137" cy="1632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12180" y="5028"/>
              <a:ext cx="5136" cy="1632"/>
              <a:chOff x="12093" y="3188"/>
              <a:chExt cx="5136" cy="1632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12208" y="3376"/>
                <a:ext cx="4908" cy="1256"/>
                <a:chOff x="10832" y="3318"/>
                <a:chExt cx="4908" cy="1256"/>
              </a:xfrm>
            </p:grpSpPr>
            <p:sp>
              <p:nvSpPr>
                <p:cNvPr id="16" name="文本框 15"/>
                <p:cNvSpPr txBox="1"/>
                <p:nvPr>
                  <p:custDataLst>
                    <p:tags r:id="rId11"/>
                  </p:custDataLst>
                </p:nvPr>
              </p:nvSpPr>
              <p:spPr>
                <a:xfrm>
                  <a:off x="10832" y="3318"/>
                  <a:ext cx="4908" cy="8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solidFill>
                        <a:srgbClr val="FFC000"/>
                      </a:solidFill>
                      <a:cs typeface="+mn-ea"/>
                    </a:defRPr>
                  </a:lvl1pPr>
                </a:lstStyle>
                <a:p>
                  <a:r>
                    <a:rPr lang="zh-CN" altLang="en-US">
                      <a:sym typeface="+mn-lt"/>
                    </a:rPr>
                    <a:t>成员</a:t>
                  </a:r>
                  <a:r>
                    <a:rPr lang="zh-CN" altLang="en-US">
                      <a:sym typeface="+mn-lt"/>
                    </a:rPr>
                    <a:t>介绍</a:t>
                  </a:r>
                  <a:endParaRPr lang="zh-CN" altLang="en-US">
                    <a:sym typeface="+mn-lt"/>
                  </a:endParaRPr>
                </a:p>
              </p:txBody>
            </p:sp>
            <p:sp>
              <p:nvSpPr>
                <p:cNvPr id="17" name="文本框 16"/>
                <p:cNvSpPr txBox="1"/>
                <p:nvPr>
                  <p:custDataLst>
                    <p:tags r:id="rId12"/>
                  </p:custDataLst>
                </p:nvPr>
              </p:nvSpPr>
              <p:spPr>
                <a:xfrm>
                  <a:off x="10940" y="4140"/>
                  <a:ext cx="4449" cy="434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dist"/>
                  <a:r>
                    <a:rPr lang="en-US" altLang="zh-CN" sz="1200">
                      <a:solidFill>
                        <a:srgbClr val="FFC000"/>
                      </a:solidFill>
                      <a:cs typeface="+mn-ea"/>
                      <a:sym typeface="+mn-lt"/>
                    </a:rPr>
                    <a:t>HopeDao</a:t>
                  </a:r>
                  <a:endParaRPr lang="zh-CN" altLang="en-US" sz="1200">
                    <a:solidFill>
                      <a:srgbClr val="FFC000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8" name="矩形 17"/>
              <p:cNvSpPr/>
              <p:nvPr>
                <p:custDataLst>
                  <p:tags r:id="rId13"/>
                </p:custDataLst>
              </p:nvPr>
            </p:nvSpPr>
            <p:spPr>
              <a:xfrm>
                <a:off x="12093" y="3188"/>
                <a:ext cx="5137" cy="1632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12180" y="8708"/>
              <a:ext cx="5136" cy="1632"/>
              <a:chOff x="12093" y="3188"/>
              <a:chExt cx="5136" cy="1632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2208" y="3376"/>
                <a:ext cx="4908" cy="1256"/>
                <a:chOff x="10832" y="3318"/>
                <a:chExt cx="4908" cy="1256"/>
              </a:xfrm>
            </p:grpSpPr>
            <p:sp>
              <p:nvSpPr>
                <p:cNvPr id="22" name="文本框 21"/>
                <p:cNvSpPr txBox="1"/>
                <p:nvPr>
                  <p:custDataLst>
                    <p:tags r:id="rId14"/>
                  </p:custDataLst>
                </p:nvPr>
              </p:nvSpPr>
              <p:spPr>
                <a:xfrm>
                  <a:off x="10832" y="3318"/>
                  <a:ext cx="4908" cy="8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solidFill>
                        <a:srgbClr val="FFC000"/>
                      </a:solidFill>
                      <a:cs typeface="+mn-ea"/>
                    </a:defRPr>
                  </a:lvl1pPr>
                </a:lstStyle>
                <a:p>
                  <a:r>
                    <a:rPr lang="zh-CN" altLang="en-US">
                      <a:sym typeface="+mn-lt"/>
                    </a:rPr>
                    <a:t>希忘项目</a:t>
                  </a:r>
                  <a:r>
                    <a:rPr lang="zh-CN" altLang="en-US">
                      <a:sym typeface="+mn-lt"/>
                    </a:rPr>
                    <a:t>介绍</a:t>
                  </a:r>
                  <a:endParaRPr lang="zh-CN" altLang="en-US">
                    <a:sym typeface="+mn-lt"/>
                  </a:endParaRPr>
                </a:p>
              </p:txBody>
            </p:sp>
            <p:sp>
              <p:nvSpPr>
                <p:cNvPr id="23" name="文本框 22"/>
                <p:cNvSpPr txBox="1"/>
                <p:nvPr>
                  <p:custDataLst>
                    <p:tags r:id="rId15"/>
                  </p:custDataLst>
                </p:nvPr>
              </p:nvSpPr>
              <p:spPr>
                <a:xfrm>
                  <a:off x="10940" y="4140"/>
                  <a:ext cx="4449" cy="434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dist"/>
                  <a:r>
                    <a:rPr lang="en-US" altLang="zh-CN" sz="1200">
                      <a:solidFill>
                        <a:srgbClr val="FFC000"/>
                      </a:solidFill>
                      <a:cs typeface="+mn-ea"/>
                      <a:sym typeface="+mn-lt"/>
                    </a:rPr>
                    <a:t>HopeDao</a:t>
                  </a:r>
                  <a:endParaRPr lang="zh-CN" altLang="en-US" sz="1200">
                    <a:solidFill>
                      <a:srgbClr val="FFC000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4" name="矩形 23"/>
              <p:cNvSpPr/>
              <p:nvPr>
                <p:custDataLst>
                  <p:tags r:id="rId16"/>
                </p:custDataLst>
              </p:nvPr>
            </p:nvSpPr>
            <p:spPr>
              <a:xfrm>
                <a:off x="12093" y="3188"/>
                <a:ext cx="5137" cy="1632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C000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29" name="图片 28" descr="2"/>
          <p:cNvPicPr>
            <a:picLocks noChangeAspect="1"/>
          </p:cNvPicPr>
          <p:nvPr/>
        </p:nvPicPr>
        <p:blipFill>
          <a:blip r:embed="rId17">
            <a:alphaModFix amt="40000"/>
          </a:blip>
          <a:stretch>
            <a:fillRect/>
          </a:stretch>
        </p:blipFill>
        <p:spPr>
          <a:xfrm rot="5400000">
            <a:off x="1725930" y="-981710"/>
            <a:ext cx="933450" cy="3709670"/>
          </a:xfrm>
          <a:prstGeom prst="rect">
            <a:avLst/>
          </a:prstGeom>
        </p:spPr>
      </p:pic>
      <p:pic>
        <p:nvPicPr>
          <p:cNvPr id="30" name="图片 29" descr="2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5400000">
            <a:off x="3973195" y="2161540"/>
            <a:ext cx="933450" cy="3709670"/>
          </a:xfrm>
          <a:prstGeom prst="rect">
            <a:avLst/>
          </a:prstGeom>
        </p:spPr>
      </p:pic>
    </p:spTree>
    <p:custDataLst>
      <p:tags r:id="rId1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C:/Users/Administrator/AppData/Local/Temp/picturecompress_20220410212406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7800"/>
            <a:ext cx="12172315" cy="6683375"/>
          </a:xfrm>
          <a:prstGeom prst="rect">
            <a:avLst/>
          </a:prstGeom>
        </p:spPr>
      </p:pic>
      <p:pic>
        <p:nvPicPr>
          <p:cNvPr id="15" name="图片 14" descr="1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5400000">
            <a:off x="2710180" y="-2631440"/>
            <a:ext cx="6861175" cy="12123420"/>
          </a:xfrm>
          <a:prstGeom prst="rect">
            <a:avLst/>
          </a:prstGeom>
        </p:spPr>
      </p:pic>
      <p:pic>
        <p:nvPicPr>
          <p:cNvPr id="20" name="图片 19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998075" y="-649605"/>
            <a:ext cx="729615" cy="2900045"/>
          </a:xfrm>
          <a:prstGeom prst="rect">
            <a:avLst/>
          </a:prstGeom>
        </p:spPr>
      </p:pic>
      <p:pic>
        <p:nvPicPr>
          <p:cNvPr id="21" name="图片 20" descr="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226945" y="3666490"/>
            <a:ext cx="1088390" cy="4326255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2620010" y="729615"/>
            <a:ext cx="6292850" cy="223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9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钥匙</a:t>
            </a:r>
            <a:r>
              <a:rPr lang="zh-CN" altLang="en-US" sz="139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链</a:t>
            </a:r>
            <a:endParaRPr lang="zh-CN" altLang="en-US" sz="139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3" name="对角圆角矩形 22"/>
          <p:cNvSpPr/>
          <p:nvPr/>
        </p:nvSpPr>
        <p:spPr>
          <a:xfrm>
            <a:off x="1531620" y="3429635"/>
            <a:ext cx="9357360" cy="3042285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algn="ctr" fontAlgn="auto">
              <a:lnSpc>
                <a:spcPct val="150000"/>
              </a:lnSpc>
            </a:pPr>
            <a:r>
              <a:rPr lang="zh-CN" altLang="en-US" sz="4000">
                <a:cs typeface="+mn-ea"/>
                <a:sym typeface="+mn-lt"/>
              </a:rPr>
              <a:t>一个待爆发的区块平台</a:t>
            </a:r>
            <a:endParaRPr lang="zh-CN" altLang="en-US" sz="4000">
              <a:cs typeface="+mn-ea"/>
              <a:sym typeface="+mn-lt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4000">
                <a:cs typeface="+mn-ea"/>
                <a:sym typeface="+mn-lt"/>
              </a:rPr>
              <a:t>一个链接每个公益项目的钥匙</a:t>
            </a:r>
            <a:endParaRPr lang="zh-CN" altLang="en-US" sz="4000">
              <a:cs typeface="+mn-ea"/>
              <a:sym typeface="+mn-lt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4000">
                <a:cs typeface="+mn-ea"/>
                <a:sym typeface="+mn-lt"/>
              </a:rPr>
              <a:t>用"爱"的钥匙打开人与人的链接</a:t>
            </a:r>
            <a:endParaRPr lang="zh-CN" altLang="en-US" sz="4000">
              <a:cs typeface="+mn-ea"/>
              <a:sym typeface="+mn-lt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23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350" y="-19685"/>
            <a:ext cx="12197715" cy="6689725"/>
            <a:chOff x="-10" y="-31"/>
            <a:chExt cx="19209" cy="10535"/>
          </a:xfrm>
        </p:grpSpPr>
        <p:grpSp>
          <p:nvGrpSpPr>
            <p:cNvPr id="8" name="组合 7"/>
            <p:cNvGrpSpPr/>
            <p:nvPr/>
          </p:nvGrpSpPr>
          <p:grpSpPr>
            <a:xfrm rot="0">
              <a:off x="-10" y="-31"/>
              <a:ext cx="19209" cy="1284"/>
              <a:chOff x="-10" y="-31"/>
              <a:chExt cx="19209" cy="1284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617" y="-31"/>
                <a:ext cx="16582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 rot="10800000" flipH="1" flipV="1">
              <a:off x="16889" y="9897"/>
              <a:ext cx="2310" cy="607"/>
              <a:chOff x="-10" y="-31"/>
              <a:chExt cx="4874" cy="1284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2617" y="-31"/>
                <a:ext cx="2247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61595" y="1019810"/>
            <a:ext cx="12029440" cy="5198745"/>
            <a:chOff x="28" y="1536"/>
            <a:chExt cx="18944" cy="818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4" name="组合 3"/>
            <p:cNvGrpSpPr/>
            <p:nvPr/>
          </p:nvGrpSpPr>
          <p:grpSpPr>
            <a:xfrm>
              <a:off x="28" y="1536"/>
              <a:ext cx="4541" cy="8187"/>
              <a:chOff x="215" y="1824"/>
              <a:chExt cx="4541" cy="8187"/>
            </a:xfrm>
          </p:grpSpPr>
          <p:sp>
            <p:nvSpPr>
              <p:cNvPr id="23" name="圆角矩形 22"/>
              <p:cNvSpPr/>
              <p:nvPr>
                <p:custDataLst>
                  <p:tags r:id="rId1"/>
                </p:custDataLst>
              </p:nvPr>
            </p:nvSpPr>
            <p:spPr>
              <a:xfrm>
                <a:off x="215" y="1824"/>
                <a:ext cx="4541" cy="8187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254000" dist="114300" dir="3240000" sx="95000" sy="95000" algn="ctr" rotWithShape="0">
                  <a:schemeClr val="tx1">
                    <a:alpha val="2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pic>
            <p:nvPicPr>
              <p:cNvPr id="40" name="图片 39" descr="丹"/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3"/>
              <a:stretch>
                <a:fillRect/>
              </a:stretch>
            </p:blipFill>
            <p:spPr>
              <a:xfrm>
                <a:off x="215" y="2147"/>
                <a:ext cx="4293" cy="2989"/>
              </a:xfrm>
              <a:prstGeom prst="rect">
                <a:avLst/>
              </a:prstGeom>
            </p:spPr>
          </p:pic>
          <p:sp>
            <p:nvSpPr>
              <p:cNvPr id="44" name="文本框 43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900" y="5283"/>
                <a:ext cx="1248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2400" u="sng"/>
                  <a:t>丹</a:t>
                </a:r>
                <a:r>
                  <a:rPr lang="zh-CN" altLang="en-US" sz="2400" u="sng"/>
                  <a:t>语</a:t>
                </a:r>
                <a:endParaRPr lang="zh-CN" altLang="en-US" sz="2400" u="sng"/>
              </a:p>
            </p:txBody>
          </p:sp>
          <p:sp>
            <p:nvSpPr>
              <p:cNvPr id="48" name="文本框 47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288" y="6435"/>
                <a:ext cx="4401" cy="2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sz="2000"/>
                  <a:t>INFP，五行主水，在各个寺庙云游半年，近期在深圳创业，未来希望从事互联网工作</a:t>
                </a:r>
                <a:endParaRPr sz="2000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4803" y="1536"/>
              <a:ext cx="4541" cy="8187"/>
              <a:chOff x="215" y="1824"/>
              <a:chExt cx="4541" cy="8187"/>
            </a:xfrm>
          </p:grpSpPr>
          <p:sp>
            <p:nvSpPr>
              <p:cNvPr id="6" name="圆角矩形 5"/>
              <p:cNvSpPr/>
              <p:nvPr>
                <p:custDataLst>
                  <p:tags r:id="rId6"/>
                </p:custDataLst>
              </p:nvPr>
            </p:nvSpPr>
            <p:spPr>
              <a:xfrm>
                <a:off x="215" y="1824"/>
                <a:ext cx="4541" cy="8187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254000" dist="114300" dir="3240000" sx="95000" sy="95000" algn="ctr" rotWithShape="0">
                  <a:schemeClr val="tx1">
                    <a:alpha val="2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pic>
            <p:nvPicPr>
              <p:cNvPr id="7" name="图片 6" descr="丹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3"/>
              <a:stretch>
                <a:fillRect/>
              </a:stretch>
            </p:blipFill>
            <p:spPr>
              <a:xfrm>
                <a:off x="215" y="2147"/>
                <a:ext cx="4293" cy="2989"/>
              </a:xfrm>
              <a:prstGeom prst="rect">
                <a:avLst/>
              </a:prstGeom>
            </p:spPr>
          </p:pic>
          <p:sp>
            <p:nvSpPr>
              <p:cNvPr id="18" name="文本框 17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900" y="5283"/>
                <a:ext cx="1248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2400" u="sng"/>
                  <a:t>脑袋</a:t>
                </a:r>
                <a:endParaRPr lang="zh-CN" altLang="en-US" sz="2400" u="sng"/>
              </a:p>
            </p:txBody>
          </p:sp>
          <p:sp>
            <p:nvSpPr>
              <p:cNvPr id="20" name="文本框 19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288" y="6434"/>
                <a:ext cx="4400" cy="2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sz="2000"/>
                  <a:t>ENFJ-A→INFP-A，目前在深圳，曾经的“公益+教育”参与者，目前互联网从业者</a:t>
                </a:r>
                <a:endParaRPr sz="2000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9639" y="1536"/>
              <a:ext cx="4541" cy="8187"/>
              <a:chOff x="215" y="1824"/>
              <a:chExt cx="4541" cy="8187"/>
            </a:xfrm>
          </p:grpSpPr>
          <p:sp>
            <p:nvSpPr>
              <p:cNvPr id="24" name="圆角矩形 23"/>
              <p:cNvSpPr/>
              <p:nvPr>
                <p:custDataLst>
                  <p:tags r:id="rId10"/>
                </p:custDataLst>
              </p:nvPr>
            </p:nvSpPr>
            <p:spPr>
              <a:xfrm>
                <a:off x="215" y="1824"/>
                <a:ext cx="4541" cy="8187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254000" dist="114300" dir="3240000" sx="95000" sy="95000" algn="ctr" rotWithShape="0">
                  <a:schemeClr val="tx1">
                    <a:alpha val="2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pic>
            <p:nvPicPr>
              <p:cNvPr id="27" name="图片 26" descr="丹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3"/>
              <a:stretch>
                <a:fillRect/>
              </a:stretch>
            </p:blipFill>
            <p:spPr>
              <a:xfrm>
                <a:off x="215" y="2147"/>
                <a:ext cx="4293" cy="2989"/>
              </a:xfrm>
              <a:prstGeom prst="rect">
                <a:avLst/>
              </a:prstGeom>
            </p:spPr>
          </p:pic>
          <p:sp>
            <p:nvSpPr>
              <p:cNvPr id="28" name="文本框 27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1900" y="5283"/>
                <a:ext cx="1248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2400" u="sng"/>
                  <a:t>覃莉</a:t>
                </a:r>
                <a:endParaRPr lang="zh-CN" altLang="en-US" sz="2400" u="sng"/>
              </a:p>
            </p:txBody>
          </p:sp>
          <p:sp>
            <p:nvSpPr>
              <p:cNvPr id="31" name="文本框 30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288" y="6434"/>
                <a:ext cx="4400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sz="2000">
                    <a:sym typeface="+mn-ea"/>
                  </a:rPr>
                  <a:t>INFP，</a:t>
                </a:r>
                <a:r>
                  <a:rPr sz="2000"/>
                  <a:t>曾在上海工作，目前裸辞状态，寻找新方向ing</a:t>
                </a:r>
                <a:endParaRPr sz="2000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14431" y="1536"/>
              <a:ext cx="4541" cy="8187"/>
              <a:chOff x="215" y="1824"/>
              <a:chExt cx="4541" cy="8187"/>
            </a:xfrm>
          </p:grpSpPr>
          <p:sp>
            <p:nvSpPr>
              <p:cNvPr id="33" name="圆角矩形 32"/>
              <p:cNvSpPr/>
              <p:nvPr>
                <p:custDataLst>
                  <p:tags r:id="rId14"/>
                </p:custDataLst>
              </p:nvPr>
            </p:nvSpPr>
            <p:spPr>
              <a:xfrm>
                <a:off x="215" y="1824"/>
                <a:ext cx="4541" cy="8187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254000" dist="114300" dir="3240000" sx="95000" sy="95000" algn="ctr" rotWithShape="0">
                  <a:schemeClr val="tx1">
                    <a:alpha val="2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pic>
            <p:nvPicPr>
              <p:cNvPr id="34" name="图片 33" descr="丹"/>
              <p:cNvPicPr>
                <a:picLocks noChangeAspect="1"/>
              </p:cNvPicPr>
              <p:nvPr>
                <p:custDataLst>
                  <p:tags r:id="rId15"/>
                </p:custDataLst>
              </p:nvPr>
            </p:nvPicPr>
            <p:blipFill>
              <a:blip r:embed="rId3"/>
              <a:stretch>
                <a:fillRect/>
              </a:stretch>
            </p:blipFill>
            <p:spPr>
              <a:xfrm>
                <a:off x="215" y="2147"/>
                <a:ext cx="4293" cy="2989"/>
              </a:xfrm>
              <a:prstGeom prst="rect">
                <a:avLst/>
              </a:prstGeom>
            </p:spPr>
          </p:pic>
          <p:sp>
            <p:nvSpPr>
              <p:cNvPr id="35" name="文本框 34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1900" y="5283"/>
                <a:ext cx="1248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2400" u="sng"/>
                  <a:t>闻</a:t>
                </a:r>
                <a:r>
                  <a:rPr lang="zh-CN" altLang="en-US" sz="2400" u="sng"/>
                  <a:t>笛</a:t>
                </a:r>
                <a:endParaRPr lang="zh-CN" altLang="en-US" sz="2400" u="sng"/>
              </a:p>
            </p:txBody>
          </p:sp>
          <p:sp>
            <p:nvSpPr>
              <p:cNvPr id="36" name="文本框 35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288" y="6434"/>
                <a:ext cx="4400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sz="2000"/>
                  <a:t>INTP, </a:t>
                </a:r>
                <a:r>
                  <a:rPr sz="2000"/>
                  <a:t>坐标浙江，哈迷&amp;科幻迷，就职于地方红十字会</a:t>
                </a:r>
                <a:endParaRPr sz="2000"/>
              </a:p>
            </p:txBody>
          </p:sp>
        </p:grpSp>
        <p:pic>
          <p:nvPicPr>
            <p:cNvPr id="52" name="图片 51" descr="D:/7-产品类/人工合成/人工合成/0022.png0022"/>
            <p:cNvPicPr>
              <a:picLocks noChangeAspect="1"/>
            </p:cNvPicPr>
            <p:nvPr/>
          </p:nvPicPr>
          <p:blipFill>
            <a:blip r:embed="rId18"/>
            <a:srcRect l="-33" t="33" r="33" b="33"/>
            <a:stretch>
              <a:fillRect/>
            </a:stretch>
          </p:blipFill>
          <p:spPr>
            <a:xfrm>
              <a:off x="1422" y="2526"/>
              <a:ext cx="1504" cy="1504"/>
            </a:xfrm>
            <a:prstGeom prst="rect">
              <a:avLst/>
            </a:prstGeom>
          </p:spPr>
        </p:pic>
        <p:pic>
          <p:nvPicPr>
            <p:cNvPr id="53" name="图片 52" descr="D:/7-产品类/微信图片_20231005120933.jpg微信图片_20231005120933"/>
            <p:cNvPicPr>
              <a:picLocks noChangeAspect="1"/>
            </p:cNvPicPr>
            <p:nvPr/>
          </p:nvPicPr>
          <p:blipFill>
            <a:blip r:embed="rId19"/>
            <a:srcRect l="-33" t="33" r="33" b="33"/>
            <a:stretch>
              <a:fillRect/>
            </a:stretch>
          </p:blipFill>
          <p:spPr>
            <a:xfrm>
              <a:off x="11041" y="2529"/>
              <a:ext cx="1501" cy="1501"/>
            </a:xfrm>
            <a:prstGeom prst="rect">
              <a:avLst/>
            </a:prstGeom>
          </p:spPr>
        </p:pic>
        <p:pic>
          <p:nvPicPr>
            <p:cNvPr id="54" name="图片 53" descr="D:/7-产品类/人工合成/人工合成/0017.png0017"/>
            <p:cNvPicPr>
              <a:picLocks noChangeAspect="1"/>
            </p:cNvPicPr>
            <p:nvPr/>
          </p:nvPicPr>
          <p:blipFill>
            <a:blip r:embed="rId20"/>
            <a:srcRect/>
            <a:stretch>
              <a:fillRect/>
            </a:stretch>
          </p:blipFill>
          <p:spPr>
            <a:xfrm>
              <a:off x="15823" y="2526"/>
              <a:ext cx="1563" cy="1563"/>
            </a:xfrm>
            <a:prstGeom prst="rect">
              <a:avLst/>
            </a:prstGeom>
          </p:spPr>
        </p:pic>
      </p:grpSp>
      <p:sp>
        <p:nvSpPr>
          <p:cNvPr id="59" name="文本框 58"/>
          <p:cNvSpPr txBox="1"/>
          <p:nvPr>
            <p:custDataLst>
              <p:tags r:id="rId21"/>
            </p:custDataLst>
          </p:nvPr>
        </p:nvSpPr>
        <p:spPr>
          <a:xfrm>
            <a:off x="222885" y="24765"/>
            <a:ext cx="63176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成员</a:t>
            </a:r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介绍</a:t>
            </a:r>
            <a:endParaRPr lang="zh-CN" altLang="en-US" sz="66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978275" y="1650365"/>
            <a:ext cx="996950" cy="996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5815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25400" y="-22225"/>
            <a:ext cx="12241530" cy="6879590"/>
          </a:xfrm>
          <a:prstGeom prst="rect">
            <a:avLst/>
          </a:prstGeom>
          <a:solidFill>
            <a:schemeClr val="bg1">
              <a:lumMod val="95000"/>
              <a:alpha val="37000"/>
            </a:schemeClr>
          </a:solidFill>
          <a:ln>
            <a:noFill/>
          </a:ln>
          <a:effectLst>
            <a:outerShdw blurRad="50800" dist="114300" dir="21120000" algn="ctr" rotWithShape="0">
              <a:srgbClr val="000000">
                <a:alpha val="37000"/>
              </a:srgb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 bwMode="auto">
          <a:xfrm>
            <a:off x="4250055" y="1737995"/>
            <a:ext cx="2479675" cy="2359025"/>
            <a:chOff x="5769122" y="806295"/>
            <a:chExt cx="2131744" cy="2058862"/>
          </a:xfrm>
        </p:grpSpPr>
        <p:sp>
          <p:nvSpPr>
            <p:cNvPr id="28" name="Oval 176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5769122" y="806295"/>
              <a:ext cx="2131744" cy="2058862"/>
            </a:xfrm>
            <a:prstGeom prst="ellipse">
              <a:avLst/>
            </a:prstGeom>
            <a:gradFill>
              <a:gsLst>
                <a:gs pos="7000">
                  <a:srgbClr val="BACEFB"/>
                </a:gs>
                <a:gs pos="53000">
                  <a:srgbClr val="86B7FB"/>
                </a:gs>
                <a:gs pos="100000">
                  <a:srgbClr val="7758F4"/>
                </a:gs>
                <a:gs pos="99000">
                  <a:srgbClr val="4153B8">
                    <a:alpha val="100000"/>
                  </a:srgbClr>
                </a:gs>
                <a:gs pos="87000">
                  <a:srgbClr val="7E62FD"/>
                </a:gs>
                <a:gs pos="25000">
                  <a:schemeClr val="accent1">
                    <a:lumMod val="20000"/>
                    <a:lumOff val="80000"/>
                  </a:schemeClr>
                </a:gs>
                <a:gs pos="100000">
                  <a:srgbClr val="795FF9"/>
                </a:gs>
                <a:gs pos="71000">
                  <a:srgbClr val="7455EF"/>
                </a:gs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034373"/>
                </a:gs>
              </a:gsLst>
              <a:lin ang="18900000" scaled="0"/>
            </a:gradFill>
            <a:ln w="3175">
              <a:noFill/>
            </a:ln>
            <a:effectLst>
              <a:glow rad="63500">
                <a:schemeClr val="accent1">
                  <a:satMod val="175000"/>
                  <a:alpha val="40000"/>
                </a:schemeClr>
              </a:glow>
              <a:outerShdw blurRad="203200" dist="63500" dir="6180000" sx="101000" sy="101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3"/>
              </p:custDataLst>
            </p:nvPr>
          </p:nvSpPr>
          <p:spPr>
            <a:xfrm>
              <a:off x="6005472" y="1021538"/>
              <a:ext cx="1658624" cy="6705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216660">
                <a:spcBef>
                  <a:spcPct val="20000"/>
                </a:spcBef>
                <a:defRPr/>
              </a:pPr>
              <a:r>
                <a:rPr lang="zh-CN" altLang="en-US" sz="4400" b="1">
                  <a:solidFill>
                    <a:srgbClr val="FFFFFF"/>
                  </a:solidFill>
                  <a:cs typeface="+mn-ea"/>
                  <a:sym typeface="+mn-lt"/>
                </a:rPr>
                <a:t>覃莉</a:t>
              </a:r>
              <a:endParaRPr lang="zh-CN" altLang="en-US" sz="4400" b="1" dirty="0">
                <a:ln w="38100">
                  <a:noFill/>
                </a:ln>
                <a:solidFill>
                  <a:srgbClr val="FFFFFF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31" name="矩形 4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6005588" y="1696109"/>
              <a:ext cx="1556738" cy="724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ctr" defTabSz="1216660" fontAlgn="base">
                <a:spcBef>
                  <a:spcPct val="20000"/>
                </a:spcBef>
                <a:spcAft>
                  <a:spcPct val="0"/>
                </a:spcAft>
                <a:defRPr/>
              </a:pPr>
              <a:r>
                <a:rPr sz="2400" b="1">
                  <a:solidFill>
                    <a:srgbClr val="FFFFFF"/>
                  </a:solidFill>
                  <a:cs typeface="+mn-ea"/>
                  <a:sym typeface="+mn-lt"/>
                </a:rPr>
                <a:t>Web3.0</a:t>
              </a:r>
              <a:r>
                <a:rPr lang="en-US" sz="2400" b="1">
                  <a:solidFill>
                    <a:srgbClr val="FFFFFF"/>
                  </a:solidFill>
                  <a:cs typeface="+mn-ea"/>
                  <a:sym typeface="+mn-lt"/>
                </a:rPr>
                <a:t>  </a:t>
              </a:r>
              <a:r>
                <a:rPr sz="2400" b="1">
                  <a:solidFill>
                    <a:srgbClr val="FFFFFF"/>
                  </a:solidFill>
                  <a:cs typeface="+mn-ea"/>
                  <a:sym typeface="+mn-lt"/>
                </a:rPr>
                <a:t>一切皆有可能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34" name="文本框 33"/>
          <p:cNvSpPr txBox="1"/>
          <p:nvPr>
            <p:custDataLst>
              <p:tags r:id="rId5"/>
            </p:custDataLst>
          </p:nvPr>
        </p:nvSpPr>
        <p:spPr>
          <a:xfrm>
            <a:off x="247650" y="280035"/>
            <a:ext cx="62928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web3.0</a:t>
            </a:r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理解</a:t>
            </a:r>
            <a:endParaRPr lang="zh-CN" altLang="en-US" sz="66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 bwMode="auto">
          <a:xfrm>
            <a:off x="7851775" y="280035"/>
            <a:ext cx="2900046" cy="2713355"/>
            <a:chOff x="5769122" y="806295"/>
            <a:chExt cx="2493131" cy="2368107"/>
          </a:xfrm>
        </p:grpSpPr>
        <p:sp>
          <p:nvSpPr>
            <p:cNvPr id="5" name="Oval 176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5769122" y="806295"/>
              <a:ext cx="2493131" cy="2368107"/>
            </a:xfrm>
            <a:prstGeom prst="ellipse">
              <a:avLst/>
            </a:prstGeom>
            <a:gradFill>
              <a:gsLst>
                <a:gs pos="7000">
                  <a:srgbClr val="BACEFB"/>
                </a:gs>
                <a:gs pos="53000">
                  <a:srgbClr val="86B7FB"/>
                </a:gs>
                <a:gs pos="100000">
                  <a:srgbClr val="7758F4"/>
                </a:gs>
                <a:gs pos="99000">
                  <a:srgbClr val="4153B8">
                    <a:alpha val="100000"/>
                  </a:srgbClr>
                </a:gs>
                <a:gs pos="87000">
                  <a:srgbClr val="7E62FD"/>
                </a:gs>
                <a:gs pos="25000">
                  <a:schemeClr val="accent1">
                    <a:lumMod val="20000"/>
                    <a:lumOff val="80000"/>
                  </a:schemeClr>
                </a:gs>
                <a:gs pos="100000">
                  <a:srgbClr val="795FF9"/>
                </a:gs>
                <a:gs pos="71000">
                  <a:srgbClr val="7455EF"/>
                </a:gs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034373"/>
                </a:gs>
              </a:gsLst>
              <a:lin ang="18900000" scaled="0"/>
            </a:gradFill>
            <a:ln w="3175">
              <a:noFill/>
            </a:ln>
            <a:effectLst>
              <a:glow rad="63500">
                <a:schemeClr val="accent1">
                  <a:satMod val="175000"/>
                  <a:alpha val="40000"/>
                </a:schemeClr>
              </a:glow>
              <a:outerShdw blurRad="203200" dist="63500" dir="6180000" sx="101000" sy="101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6" name="文本框 5"/>
            <p:cNvSpPr txBox="1"/>
            <p:nvPr>
              <p:custDataLst>
                <p:tags r:id="rId7"/>
              </p:custDataLst>
            </p:nvPr>
          </p:nvSpPr>
          <p:spPr>
            <a:xfrm>
              <a:off x="6186165" y="1021538"/>
              <a:ext cx="1658624" cy="6705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216660">
                <a:spcBef>
                  <a:spcPct val="20000"/>
                </a:spcBef>
                <a:defRPr/>
              </a:pPr>
              <a:r>
                <a:rPr lang="zh-CN" altLang="en-US" sz="4400" b="1">
                  <a:solidFill>
                    <a:srgbClr val="FFFFFF"/>
                  </a:solidFill>
                  <a:cs typeface="+mn-ea"/>
                  <a:sym typeface="+mn-lt"/>
                </a:rPr>
                <a:t>闻笛</a:t>
              </a:r>
              <a:endParaRPr lang="zh-CN" altLang="en-US" sz="4400" b="1" dirty="0">
                <a:ln w="38100">
                  <a:noFill/>
                </a:ln>
                <a:solidFill>
                  <a:srgbClr val="FFFFFF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7" name="矩形 4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6005497" y="1668081"/>
              <a:ext cx="2184696" cy="1368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ctr" defTabSz="1216660" fontAlgn="base">
                <a:spcBef>
                  <a:spcPct val="20000"/>
                </a:spcBef>
                <a:spcAft>
                  <a:spcPct val="0"/>
                </a:spcAft>
                <a:defRPr/>
              </a:pPr>
              <a:r>
                <a:rPr sz="2400" b="1">
                  <a:solidFill>
                    <a:srgbClr val="FFFFFF"/>
                  </a:solidFill>
                  <a:cs typeface="+mn-ea"/>
                  <a:sym typeface="+mn-lt"/>
                </a:rPr>
                <a:t>web3有望成为连接个体与个体、社群与社群的智慧脑</a:t>
              </a:r>
              <a:endParaRPr sz="2400" b="1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 bwMode="auto">
          <a:xfrm>
            <a:off x="724535" y="3187065"/>
            <a:ext cx="3525520" cy="3183255"/>
            <a:chOff x="5769122" y="806295"/>
            <a:chExt cx="3030843" cy="2778217"/>
          </a:xfrm>
        </p:grpSpPr>
        <p:sp>
          <p:nvSpPr>
            <p:cNvPr id="10" name="Oval 176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5769122" y="806295"/>
              <a:ext cx="3030843" cy="2778217"/>
            </a:xfrm>
            <a:prstGeom prst="ellipse">
              <a:avLst/>
            </a:prstGeom>
            <a:gradFill>
              <a:gsLst>
                <a:gs pos="7000">
                  <a:srgbClr val="BACEFB"/>
                </a:gs>
                <a:gs pos="53000">
                  <a:srgbClr val="86B7FB"/>
                </a:gs>
                <a:gs pos="100000">
                  <a:srgbClr val="7758F4"/>
                </a:gs>
                <a:gs pos="99000">
                  <a:srgbClr val="4153B8">
                    <a:alpha val="100000"/>
                  </a:srgbClr>
                </a:gs>
                <a:gs pos="87000">
                  <a:srgbClr val="7E62FD"/>
                </a:gs>
                <a:gs pos="25000">
                  <a:schemeClr val="accent1">
                    <a:lumMod val="20000"/>
                    <a:lumOff val="80000"/>
                  </a:schemeClr>
                </a:gs>
                <a:gs pos="100000">
                  <a:srgbClr val="795FF9"/>
                </a:gs>
                <a:gs pos="71000">
                  <a:srgbClr val="7455EF"/>
                </a:gs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034373"/>
                </a:gs>
              </a:gsLst>
              <a:lin ang="18900000" scaled="0"/>
            </a:gradFill>
            <a:ln w="3175">
              <a:noFill/>
            </a:ln>
            <a:effectLst>
              <a:glow rad="63500">
                <a:schemeClr val="accent1">
                  <a:satMod val="175000"/>
                  <a:alpha val="40000"/>
                </a:schemeClr>
              </a:glow>
              <a:outerShdw blurRad="203200" dist="63500" dir="6180000" sx="101000" sy="101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6521349" y="1021538"/>
              <a:ext cx="1658624" cy="6705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216660">
                <a:spcBef>
                  <a:spcPct val="20000"/>
                </a:spcBef>
                <a:defRPr/>
              </a:pPr>
              <a:r>
                <a:rPr lang="zh-CN" altLang="en-US" sz="4400" b="1">
                  <a:solidFill>
                    <a:srgbClr val="FFFFFF"/>
                  </a:solidFill>
                  <a:cs typeface="+mn-ea"/>
                  <a:sym typeface="+mn-lt"/>
                </a:rPr>
                <a:t>脑袋</a:t>
              </a:r>
              <a:endParaRPr lang="zh-CN" altLang="en-US" sz="4400" b="1" dirty="0">
                <a:ln w="38100">
                  <a:noFill/>
                </a:ln>
                <a:solidFill>
                  <a:srgbClr val="FFFFFF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12" name="矩形 4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5838452" y="1773932"/>
              <a:ext cx="2892184" cy="1368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ctr" defTabSz="1216660" fontAlgn="base">
                <a:spcBef>
                  <a:spcPct val="20000"/>
                </a:spcBef>
                <a:spcAft>
                  <a:spcPct val="0"/>
                </a:spcAft>
                <a:defRPr/>
              </a:pPr>
              <a:r>
                <a:rPr sz="2400" b="1">
                  <a:solidFill>
                    <a:srgbClr val="FFFFFF"/>
                  </a:solidFill>
                  <a:cs typeface="+mn-ea"/>
                  <a:sym typeface="+mn-lt"/>
                </a:rPr>
                <a:t>一个尚在周期内的技术生态，可以渗透到社会大众应用层面的可能性和节点目前未知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 bwMode="auto">
          <a:xfrm>
            <a:off x="6820535" y="3100705"/>
            <a:ext cx="4363720" cy="3643630"/>
            <a:chOff x="5769122" y="806295"/>
            <a:chExt cx="3333314" cy="2924713"/>
          </a:xfrm>
        </p:grpSpPr>
        <p:sp>
          <p:nvSpPr>
            <p:cNvPr id="14" name="Oval 176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5769122" y="806295"/>
              <a:ext cx="3333314" cy="2924713"/>
            </a:xfrm>
            <a:prstGeom prst="ellipse">
              <a:avLst/>
            </a:prstGeom>
            <a:gradFill>
              <a:gsLst>
                <a:gs pos="7000">
                  <a:srgbClr val="BACEFB"/>
                </a:gs>
                <a:gs pos="53000">
                  <a:srgbClr val="86B7FB"/>
                </a:gs>
                <a:gs pos="100000">
                  <a:srgbClr val="7758F4"/>
                </a:gs>
                <a:gs pos="99000">
                  <a:srgbClr val="4153B8">
                    <a:alpha val="100000"/>
                  </a:srgbClr>
                </a:gs>
                <a:gs pos="87000">
                  <a:srgbClr val="7E62FD"/>
                </a:gs>
                <a:gs pos="25000">
                  <a:schemeClr val="accent1">
                    <a:lumMod val="20000"/>
                    <a:lumOff val="80000"/>
                  </a:schemeClr>
                </a:gs>
                <a:gs pos="100000">
                  <a:srgbClr val="795FF9"/>
                </a:gs>
                <a:gs pos="71000">
                  <a:srgbClr val="7455EF"/>
                </a:gs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034373"/>
                </a:gs>
              </a:gsLst>
              <a:lin ang="18900000" scaled="0"/>
            </a:gradFill>
            <a:ln w="3175">
              <a:noFill/>
            </a:ln>
            <a:effectLst>
              <a:glow rad="63500">
                <a:schemeClr val="accent1">
                  <a:satMod val="175000"/>
                  <a:alpha val="40000"/>
                </a:schemeClr>
              </a:glow>
              <a:outerShdw blurRad="203200" dist="63500" dir="6180000" sx="101000" sy="101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3"/>
              </p:custDataLst>
            </p:nvPr>
          </p:nvSpPr>
          <p:spPr>
            <a:xfrm>
              <a:off x="6521349" y="1021538"/>
              <a:ext cx="1658624" cy="6167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1216660">
                <a:spcBef>
                  <a:spcPct val="20000"/>
                </a:spcBef>
                <a:defRPr/>
              </a:pPr>
              <a:r>
                <a:rPr lang="zh-CN" altLang="en-US" sz="4400" b="1">
                  <a:solidFill>
                    <a:srgbClr val="FFFFFF"/>
                  </a:solidFill>
                  <a:cs typeface="+mn-ea"/>
                  <a:sym typeface="+mn-lt"/>
                </a:rPr>
                <a:t>丹语</a:t>
              </a:r>
              <a:endParaRPr lang="zh-CN" altLang="en-US" sz="4400" b="1" dirty="0">
                <a:ln w="38100">
                  <a:noFill/>
                </a:ln>
                <a:solidFill>
                  <a:srgbClr val="FFFFFF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16" name="矩形 4"/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6057698" y="1569029"/>
              <a:ext cx="2892184" cy="202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l" defTabSz="1216660" fontAlgn="base">
                <a:spcBef>
                  <a:spcPct val="20000"/>
                </a:spcBef>
                <a:spcAft>
                  <a:spcPct val="0"/>
                </a:spcAft>
                <a:defRPr/>
              </a:pPr>
              <a:r>
                <a:rPr sz="2400" b="1">
                  <a:solidFill>
                    <a:srgbClr val="FFFFFF"/>
                  </a:solidFill>
                  <a:cs typeface="+mn-ea"/>
                  <a:sym typeface="+mn-lt"/>
                </a:rPr>
                <a:t>web1:read 只读</a:t>
              </a:r>
              <a:endParaRPr sz="2400" b="1">
                <a:solidFill>
                  <a:srgbClr val="FFFFFF"/>
                </a:solidFill>
                <a:cs typeface="+mn-ea"/>
                <a:sym typeface="+mn-lt"/>
              </a:endParaRPr>
            </a:p>
            <a:p>
              <a:pPr algn="l" defTabSz="1216660" fontAlgn="base">
                <a:spcBef>
                  <a:spcPct val="20000"/>
                </a:spcBef>
                <a:spcAft>
                  <a:spcPct val="0"/>
                </a:spcAft>
                <a:defRPr/>
              </a:pPr>
              <a:r>
                <a:rPr sz="2400" b="1">
                  <a:solidFill>
                    <a:srgbClr val="FFFFFF"/>
                  </a:solidFill>
                  <a:cs typeface="+mn-ea"/>
                  <a:sym typeface="+mn-lt"/>
                </a:rPr>
                <a:t>web2:read+write 读和写</a:t>
              </a:r>
              <a:endParaRPr sz="2400" b="1">
                <a:solidFill>
                  <a:srgbClr val="FFFFFF"/>
                </a:solidFill>
                <a:cs typeface="+mn-ea"/>
                <a:sym typeface="+mn-lt"/>
              </a:endParaRPr>
            </a:p>
            <a:p>
              <a:pPr algn="l" defTabSz="1216660" fontAlgn="base">
                <a:spcBef>
                  <a:spcPct val="20000"/>
                </a:spcBef>
                <a:spcAft>
                  <a:spcPct val="0"/>
                </a:spcAft>
                <a:defRPr/>
              </a:pPr>
              <a:r>
                <a:rPr sz="2400" b="1">
                  <a:solidFill>
                    <a:srgbClr val="FFFFFF"/>
                  </a:solidFill>
                  <a:cs typeface="+mn-ea"/>
                  <a:sym typeface="+mn-lt"/>
                </a:rPr>
                <a:t>web3:read+write+own </a:t>
              </a:r>
              <a:endParaRPr sz="2400" b="1">
                <a:solidFill>
                  <a:srgbClr val="FFFFFF"/>
                </a:solidFill>
                <a:cs typeface="+mn-ea"/>
                <a:sym typeface="+mn-lt"/>
              </a:endParaRPr>
            </a:p>
            <a:p>
              <a:pPr algn="l" defTabSz="1216660" fontAlgn="base">
                <a:spcBef>
                  <a:spcPct val="20000"/>
                </a:spcBef>
                <a:spcAft>
                  <a:spcPct val="0"/>
                </a:spcAft>
                <a:defRPr/>
              </a:pPr>
              <a:r>
                <a:rPr sz="2400" b="1">
                  <a:solidFill>
                    <a:srgbClr val="FFFFFF"/>
                  </a:solidFill>
                  <a:cs typeface="+mn-ea"/>
                  <a:sym typeface="+mn-lt"/>
                </a:rPr>
                <a:t>读、写和共创空间、群策群力、互联网的大同世界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C:/Users/Administrator/AppData/Local/Temp/picturecompress_20220410212406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7800"/>
            <a:ext cx="12172315" cy="6683375"/>
          </a:xfrm>
          <a:prstGeom prst="rect">
            <a:avLst/>
          </a:prstGeom>
        </p:spPr>
      </p:pic>
      <p:pic>
        <p:nvPicPr>
          <p:cNvPr id="15" name="图片 14" descr="1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5400000">
            <a:off x="2710180" y="-2631440"/>
            <a:ext cx="6861175" cy="12123420"/>
          </a:xfrm>
          <a:prstGeom prst="rect">
            <a:avLst/>
          </a:prstGeom>
        </p:spPr>
      </p:pic>
      <p:pic>
        <p:nvPicPr>
          <p:cNvPr id="20" name="图片 19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998075" y="-649605"/>
            <a:ext cx="729615" cy="2900045"/>
          </a:xfrm>
          <a:prstGeom prst="rect">
            <a:avLst/>
          </a:prstGeom>
        </p:spPr>
      </p:pic>
      <p:pic>
        <p:nvPicPr>
          <p:cNvPr id="21" name="图片 20" descr="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226945" y="3666490"/>
            <a:ext cx="1088390" cy="4326255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2289810" y="729615"/>
            <a:ext cx="8108315" cy="223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9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</a:t>
            </a:r>
            <a:r>
              <a:rPr lang="zh-CN" altLang="en-US" sz="139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介绍</a:t>
            </a:r>
            <a:endParaRPr lang="zh-CN" altLang="en-US" sz="139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3" name="对角圆角矩形 22"/>
          <p:cNvSpPr/>
          <p:nvPr/>
        </p:nvSpPr>
        <p:spPr>
          <a:xfrm>
            <a:off x="1531620" y="3429635"/>
            <a:ext cx="9357360" cy="3042285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algn="ctr" fontAlgn="auto">
              <a:lnSpc>
                <a:spcPct val="150000"/>
              </a:lnSpc>
            </a:pPr>
            <a:r>
              <a:rPr lang="zh-CN" altLang="en-US" sz="3200">
                <a:cs typeface="+mn-ea"/>
                <a:sym typeface="+mn-lt"/>
              </a:rPr>
              <a:t>项目背景</a:t>
            </a:r>
            <a:endParaRPr lang="zh-CN" altLang="en-US" sz="3200">
              <a:cs typeface="+mn-ea"/>
              <a:sym typeface="+mn-lt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3200">
                <a:cs typeface="+mn-ea"/>
                <a:sym typeface="+mn-lt"/>
              </a:rPr>
              <a:t>项目愿景/项目名</a:t>
            </a:r>
            <a:endParaRPr lang="zh-CN" altLang="en-US" sz="3200">
              <a:cs typeface="+mn-ea"/>
              <a:sym typeface="+mn-lt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3200">
                <a:cs typeface="+mn-ea"/>
                <a:sym typeface="+mn-lt"/>
              </a:rPr>
              <a:t>项目亮点</a:t>
            </a:r>
            <a:endParaRPr lang="zh-CN" altLang="en-US" sz="3200">
              <a:cs typeface="+mn-ea"/>
              <a:sym typeface="+mn-lt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3200">
                <a:cs typeface="+mn-ea"/>
                <a:sym typeface="+mn-lt"/>
              </a:rPr>
              <a:t>功能</a:t>
            </a:r>
            <a:r>
              <a:rPr lang="zh-CN" altLang="en-US" sz="3200">
                <a:cs typeface="+mn-ea"/>
                <a:sym typeface="+mn-lt"/>
              </a:rPr>
              <a:t>设想</a:t>
            </a:r>
            <a:endParaRPr lang="zh-CN" altLang="en-US" sz="3200">
              <a:cs typeface="+mn-ea"/>
              <a:sym typeface="+mn-lt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  <p:bldLst>
      <p:bldP spid="34" grpId="0"/>
      <p:bldP spid="2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350" y="-19685"/>
            <a:ext cx="12197715" cy="6689725"/>
            <a:chOff x="-10" y="-31"/>
            <a:chExt cx="19209" cy="10535"/>
          </a:xfrm>
        </p:grpSpPr>
        <p:grpSp>
          <p:nvGrpSpPr>
            <p:cNvPr id="16" name="组合 15"/>
            <p:cNvGrpSpPr/>
            <p:nvPr/>
          </p:nvGrpSpPr>
          <p:grpSpPr>
            <a:xfrm rot="0">
              <a:off x="-10" y="-31"/>
              <a:ext cx="19209" cy="1284"/>
              <a:chOff x="-10" y="-31"/>
              <a:chExt cx="19209" cy="1284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2617" y="-31"/>
                <a:ext cx="16582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 rot="10800000" flipH="1" flipV="1">
              <a:off x="16889" y="9897"/>
              <a:ext cx="2310" cy="607"/>
              <a:chOff x="-10" y="-31"/>
              <a:chExt cx="4874" cy="1284"/>
            </a:xfrm>
          </p:grpSpPr>
          <p:sp>
            <p:nvSpPr>
              <p:cNvPr id="60" name="矩形 59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5" name="矩形 64"/>
              <p:cNvSpPr/>
              <p:nvPr/>
            </p:nvSpPr>
            <p:spPr>
              <a:xfrm>
                <a:off x="2617" y="-31"/>
                <a:ext cx="2247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4" name="图片 3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138295" y="152400"/>
            <a:ext cx="8751570" cy="5245735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234" name="曲线连接符 233"/>
          <p:cNvCxnSpPr/>
          <p:nvPr>
            <p:custDataLst>
              <p:tags r:id="rId3"/>
            </p:custDataLst>
          </p:nvPr>
        </p:nvCxnSpPr>
        <p:spPr>
          <a:xfrm>
            <a:off x="5257165" y="1352550"/>
            <a:ext cx="3277235" cy="450215"/>
          </a:xfrm>
          <a:prstGeom prst="curvedConnector3">
            <a:avLst>
              <a:gd name="adj1" fmla="val 50010"/>
            </a:avLst>
          </a:prstGeom>
          <a:ln>
            <a:solidFill>
              <a:srgbClr val="75DDEB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文本框 226"/>
          <p:cNvSpPr txBox="1"/>
          <p:nvPr>
            <p:custDataLst>
              <p:tags r:id="rId4"/>
            </p:custDataLst>
          </p:nvPr>
        </p:nvSpPr>
        <p:spPr>
          <a:xfrm>
            <a:off x="387350" y="865505"/>
            <a:ext cx="4742815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b="1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现状1：</a:t>
            </a:r>
            <a:endParaRPr lang="zh-CN" altLang="en-US" sz="2000" b="1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zh-CN" altLang="en-US" sz="2000" b="1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各类公益机构交易记录不透明，资源去向未知、不可追溯，存在公共资源私用、滥用等情况，资源不能保证落到相关项目，无法实现价值最大化。</a:t>
            </a:r>
            <a:endParaRPr lang="zh-CN" altLang="en-US" sz="2000" b="1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5" name="曲线连接符 4"/>
          <p:cNvCxnSpPr/>
          <p:nvPr>
            <p:custDataLst>
              <p:tags r:id="rId5"/>
            </p:custDataLst>
          </p:nvPr>
        </p:nvCxnSpPr>
        <p:spPr>
          <a:xfrm>
            <a:off x="4990465" y="2774950"/>
            <a:ext cx="1485900" cy="482600"/>
          </a:xfrm>
          <a:prstGeom prst="curvedConnector3">
            <a:avLst>
              <a:gd name="adj1" fmla="val 50043"/>
            </a:avLst>
          </a:prstGeom>
          <a:ln>
            <a:solidFill>
              <a:srgbClr val="75DDEB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387350" y="2578100"/>
            <a:ext cx="4742815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b="1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现状2：</a:t>
            </a:r>
            <a:endParaRPr lang="zh-CN" altLang="en-US" sz="2000" b="1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zh-CN" altLang="en-US" sz="2000" b="1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公益机构运营方式同质化，公众对于公益活动的参与方式有限，用时间或经济等成本投入（即“用爱发电”）的不可持续性。</a:t>
            </a:r>
            <a:endParaRPr lang="zh-CN" altLang="en-US" sz="2000" b="1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7"/>
            </p:custDataLst>
          </p:nvPr>
        </p:nvSpPr>
        <p:spPr>
          <a:xfrm>
            <a:off x="1200150" y="4381500"/>
            <a:ext cx="4742815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b="1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现状3：</a:t>
            </a:r>
            <a:endParaRPr lang="zh-CN" altLang="en-US" sz="2000" b="1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zh-CN" altLang="en-US" sz="2000" b="1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明星、公益机构等存在诈捐现象</a:t>
            </a:r>
            <a:endParaRPr lang="zh-CN" altLang="en-US" sz="2000" b="1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8" name="曲线连接符 7"/>
          <p:cNvCxnSpPr/>
          <p:nvPr>
            <p:custDataLst>
              <p:tags r:id="rId8"/>
            </p:custDataLst>
          </p:nvPr>
        </p:nvCxnSpPr>
        <p:spPr>
          <a:xfrm flipV="1">
            <a:off x="5130165" y="4413250"/>
            <a:ext cx="2413000" cy="1107440"/>
          </a:xfrm>
          <a:prstGeom prst="curvedConnector3">
            <a:avLst>
              <a:gd name="adj1" fmla="val 50026"/>
            </a:avLst>
          </a:prstGeom>
          <a:ln>
            <a:solidFill>
              <a:srgbClr val="75DDEB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>
            <p:custDataLst>
              <p:tags r:id="rId9"/>
            </p:custDataLst>
          </p:nvPr>
        </p:nvSpPr>
        <p:spPr>
          <a:xfrm>
            <a:off x="1200150" y="5398135"/>
            <a:ext cx="852741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现状4：</a:t>
            </a:r>
            <a:endParaRPr sz="2000" b="1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sz="2000" b="1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公益机构因募集资金方式容易变成政治化输出受到舆论风暴，形成全球社区型共建公益平台，以web3.0为载体降低募资政治化风险</a:t>
            </a:r>
            <a:endParaRPr sz="2000" b="1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cxnSp>
        <p:nvCxnSpPr>
          <p:cNvPr id="10" name="曲线连接符 9"/>
          <p:cNvCxnSpPr/>
          <p:nvPr>
            <p:custDataLst>
              <p:tags r:id="rId10"/>
            </p:custDataLst>
          </p:nvPr>
        </p:nvCxnSpPr>
        <p:spPr>
          <a:xfrm flipV="1">
            <a:off x="4368165" y="3765550"/>
            <a:ext cx="2273300" cy="764540"/>
          </a:xfrm>
          <a:prstGeom prst="curvedConnector3">
            <a:avLst>
              <a:gd name="adj1" fmla="val 50028"/>
            </a:avLst>
          </a:prstGeom>
          <a:ln>
            <a:solidFill>
              <a:srgbClr val="75DDEB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>
          <a:xfrm>
            <a:off x="5942965" y="0"/>
            <a:ext cx="62928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</a:t>
            </a:r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背景</a:t>
            </a:r>
            <a:endParaRPr lang="zh-CN" altLang="en-US" sz="66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12"/>
            </p:custDataLst>
          </p:nvPr>
        </p:nvSpPr>
        <p:spPr>
          <a:xfrm>
            <a:off x="9438958" y="4076065"/>
            <a:ext cx="283591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1</a:t>
            </a:r>
            <a:endParaRPr lang="en-US" altLang="zh-CN" sz="200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350" y="-19685"/>
            <a:ext cx="12197715" cy="6689725"/>
            <a:chOff x="-10" y="-31"/>
            <a:chExt cx="19209" cy="10535"/>
          </a:xfrm>
        </p:grpSpPr>
        <p:grpSp>
          <p:nvGrpSpPr>
            <p:cNvPr id="16" name="组合 15"/>
            <p:cNvGrpSpPr/>
            <p:nvPr/>
          </p:nvGrpSpPr>
          <p:grpSpPr>
            <a:xfrm rot="0">
              <a:off x="-10" y="-31"/>
              <a:ext cx="19209" cy="1284"/>
              <a:chOff x="-10" y="-31"/>
              <a:chExt cx="19209" cy="1284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2617" y="-31"/>
                <a:ext cx="16582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 rot="10800000" flipH="1" flipV="1">
              <a:off x="16889" y="9897"/>
              <a:ext cx="2310" cy="607"/>
              <a:chOff x="-10" y="-31"/>
              <a:chExt cx="4874" cy="1284"/>
            </a:xfrm>
          </p:grpSpPr>
          <p:sp>
            <p:nvSpPr>
              <p:cNvPr id="60" name="矩形 59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65" name="矩形 64"/>
              <p:cNvSpPr/>
              <p:nvPr/>
            </p:nvSpPr>
            <p:spPr>
              <a:xfrm>
                <a:off x="2617" y="-31"/>
                <a:ext cx="2247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sp>
        <p:nvSpPr>
          <p:cNvPr id="83" name="椭圆 82"/>
          <p:cNvSpPr/>
          <p:nvPr/>
        </p:nvSpPr>
        <p:spPr>
          <a:xfrm>
            <a:off x="362143" y="1778152"/>
            <a:ext cx="1685706" cy="1686316"/>
          </a:xfrm>
          <a:prstGeom prst="ellipse">
            <a:avLst/>
          </a:prstGeom>
          <a:solidFill>
            <a:srgbClr val="F49022"/>
          </a:solidFill>
          <a:ln w="25400" cap="flat" cmpd="sng" algn="ctr">
            <a:noFill/>
            <a:prstDash val="solid"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09728" tIns="54864" rIns="109728" bIns="54864"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6865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3518133" y="1778152"/>
            <a:ext cx="1685706" cy="1686316"/>
          </a:xfrm>
          <a:prstGeom prst="ellipse">
            <a:avLst/>
          </a:prstGeom>
          <a:solidFill>
            <a:srgbClr val="317FB7"/>
          </a:solidFill>
          <a:ln w="25400" cap="flat" cmpd="sng" algn="ctr">
            <a:noFill/>
            <a:prstDash val="solid"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109728" tIns="54864" rIns="109728" bIns="54864"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8" name="TextBox 13@|17FFC:16777215|FBC:16777215|LFC:16777215|LBC:16777215"/>
          <p:cNvSpPr txBox="1"/>
          <p:nvPr/>
        </p:nvSpPr>
        <p:spPr bwMode="auto">
          <a:xfrm>
            <a:off x="454025" y="4663440"/>
            <a:ext cx="2989580" cy="129222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6660">
              <a:lnSpc>
                <a:spcPct val="200000"/>
              </a:lnSpc>
              <a:spcBef>
                <a:spcPct val="20000"/>
              </a:spcBef>
              <a:defRPr/>
            </a:pPr>
            <a:r>
              <a:rPr lang="en-US" sz="2000" b="1">
                <a:solidFill>
                  <a:srgbClr val="FFC000"/>
                </a:solidFill>
                <a:cs typeface="+mn-ea"/>
                <a:sym typeface="+mn-lt"/>
              </a:rPr>
              <a:t>代表希望</a:t>
            </a:r>
            <a:endParaRPr lang="en-US" sz="2000" b="1">
              <a:solidFill>
                <a:srgbClr val="FFC000"/>
              </a:solidFill>
              <a:cs typeface="+mn-ea"/>
              <a:sym typeface="+mn-lt"/>
            </a:endParaRPr>
          </a:p>
          <a:p>
            <a:pPr defTabSz="1216660">
              <a:lnSpc>
                <a:spcPct val="200000"/>
              </a:lnSpc>
              <a:spcBef>
                <a:spcPct val="20000"/>
              </a:spcBef>
              <a:defRPr/>
            </a:pPr>
            <a:r>
              <a:rPr lang="en-US" sz="2000" b="1">
                <a:solidFill>
                  <a:srgbClr val="FFC000"/>
                </a:solidFill>
                <a:cs typeface="+mn-ea"/>
                <a:sym typeface="+mn-lt"/>
              </a:rPr>
              <a:t>给予需要帮助的一份希望</a:t>
            </a:r>
            <a:endParaRPr lang="en-US" sz="2000" b="1">
              <a:solidFill>
                <a:srgbClr val="FFC000"/>
              </a:solidFill>
              <a:cs typeface="+mn-ea"/>
              <a:sym typeface="+mn-lt"/>
            </a:endParaRPr>
          </a:p>
        </p:txBody>
      </p:sp>
      <p:sp>
        <p:nvSpPr>
          <p:cNvPr id="90" name="TextBox 13@|17FFC:16777215|FBC:16777215|LFC:16777215|LBC:16777215"/>
          <p:cNvSpPr txBox="1"/>
          <p:nvPr/>
        </p:nvSpPr>
        <p:spPr bwMode="auto">
          <a:xfrm>
            <a:off x="7282815" y="3514090"/>
            <a:ext cx="4715510" cy="246189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6660">
              <a:lnSpc>
                <a:spcPct val="200000"/>
              </a:lnSpc>
              <a:spcBef>
                <a:spcPct val="20000"/>
              </a:spcBef>
              <a:defRPr/>
            </a:pPr>
            <a:r>
              <a:rPr lang="en-US" sz="2000" b="1">
                <a:solidFill>
                  <a:srgbClr val="317FB7"/>
                </a:solidFill>
                <a:cs typeface="+mn-ea"/>
                <a:sym typeface="+mn-lt"/>
              </a:rPr>
              <a:t>我们的愿景是打造一个全球领先的公益募集平台，为各类公益项目提供</a:t>
            </a:r>
            <a:r>
              <a:rPr lang="zh-CN" altLang="en-US" sz="2000" b="1">
                <a:solidFill>
                  <a:srgbClr val="317FB7"/>
                </a:solidFill>
                <a:cs typeface="+mn-ea"/>
                <a:sym typeface="+mn-lt"/>
              </a:rPr>
              <a:t>资源</a:t>
            </a:r>
            <a:r>
              <a:rPr lang="en-US" sz="2000" b="1">
                <a:solidFill>
                  <a:srgbClr val="317FB7"/>
                </a:solidFill>
                <a:cs typeface="+mn-ea"/>
                <a:sym typeface="+mn-lt"/>
              </a:rPr>
              <a:t>支持，连接捐赠者、</a:t>
            </a:r>
            <a:r>
              <a:rPr lang="zh-CN" altLang="en-US" sz="2000" b="1">
                <a:solidFill>
                  <a:srgbClr val="317FB7"/>
                </a:solidFill>
                <a:cs typeface="+mn-ea"/>
                <a:sym typeface="+mn-lt"/>
              </a:rPr>
              <a:t>项目发起者、</a:t>
            </a:r>
            <a:r>
              <a:rPr lang="en-US" sz="2000" b="1">
                <a:solidFill>
                  <a:srgbClr val="317FB7"/>
                </a:solidFill>
                <a:cs typeface="+mn-ea"/>
                <a:sym typeface="+mn-lt"/>
              </a:rPr>
              <a:t>公益组织</a:t>
            </a:r>
            <a:r>
              <a:rPr lang="zh-CN" altLang="en-US" sz="2000" b="1">
                <a:solidFill>
                  <a:srgbClr val="317FB7"/>
                </a:solidFill>
                <a:cs typeface="+mn-ea"/>
                <a:sym typeface="+mn-lt"/>
              </a:rPr>
              <a:t>、志愿者</a:t>
            </a:r>
            <a:r>
              <a:rPr lang="en-US" sz="2000" b="1">
                <a:solidFill>
                  <a:srgbClr val="317FB7"/>
                </a:solidFill>
                <a:cs typeface="+mn-ea"/>
                <a:sym typeface="+mn-lt"/>
              </a:rPr>
              <a:t>，创建一个</a:t>
            </a:r>
            <a:r>
              <a:rPr lang="zh-CN" altLang="en-US" sz="2000" b="1">
                <a:solidFill>
                  <a:srgbClr val="317FB7"/>
                </a:solidFill>
                <a:cs typeface="+mn-ea"/>
                <a:sym typeface="+mn-lt"/>
              </a:rPr>
              <a:t>良性循环的</a:t>
            </a:r>
            <a:r>
              <a:rPr lang="en-US" sz="2000" b="1">
                <a:solidFill>
                  <a:srgbClr val="317FB7"/>
                </a:solidFill>
                <a:cs typeface="+mn-ea"/>
                <a:sym typeface="+mn-lt"/>
              </a:rPr>
              <a:t>公益生态系统。</a:t>
            </a:r>
            <a:endParaRPr lang="en-US" sz="2000" b="1">
              <a:solidFill>
                <a:srgbClr val="317FB7"/>
              </a:solidFill>
              <a:cs typeface="+mn-ea"/>
              <a:sym typeface="+mn-lt"/>
            </a:endParaRPr>
          </a:p>
        </p:txBody>
      </p:sp>
      <p:sp>
        <p:nvSpPr>
          <p:cNvPr id="95" name="TextBox 13@|17FFC:16777215|FBC:16777215|LFC:16777215|LBC:16777215"/>
          <p:cNvSpPr txBox="1"/>
          <p:nvPr/>
        </p:nvSpPr>
        <p:spPr bwMode="auto">
          <a:xfrm>
            <a:off x="1043940" y="2460625"/>
            <a:ext cx="329565" cy="30734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rgbClr val="FFFFFF"/>
                </a:solidFill>
                <a:cs typeface="+mn-ea"/>
                <a:sym typeface="+mn-lt"/>
              </a:rPr>
              <a:t>希</a:t>
            </a:r>
            <a:endParaRPr lang="zh-CN" altLang="en-US" sz="2000" b="1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6" name="TextBox 13@|17FFC:16777215|FBC:16777215|LFC:16777215|LBC:16777215"/>
          <p:cNvSpPr txBox="1"/>
          <p:nvPr/>
        </p:nvSpPr>
        <p:spPr bwMode="auto">
          <a:xfrm>
            <a:off x="4217035" y="2467610"/>
            <a:ext cx="372745" cy="30734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rgbClr val="FFFFFF"/>
                </a:solidFill>
                <a:cs typeface="+mn-ea"/>
                <a:sym typeface="+mn-lt"/>
              </a:rPr>
              <a:t>忘</a:t>
            </a:r>
            <a:endParaRPr lang="zh-CN" altLang="en-US" sz="2000" b="1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7" name="TextBox 13@|17FFC:16777215|FBC:16777215|LFC:16777215|LBC:16777215"/>
          <p:cNvSpPr txBox="1"/>
          <p:nvPr/>
        </p:nvSpPr>
        <p:spPr bwMode="auto">
          <a:xfrm>
            <a:off x="6907274" y="2476811"/>
            <a:ext cx="1074761" cy="30792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rgbClr val="FFFFFF"/>
                </a:solidFill>
                <a:cs typeface="+mn-ea"/>
                <a:sym typeface="+mn-lt"/>
              </a:rPr>
              <a:t>编辑标题</a:t>
            </a:r>
            <a:endParaRPr lang="en-US" sz="2000" b="1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38415" y="2169795"/>
            <a:ext cx="3952240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HOPE DAO</a:t>
            </a:r>
            <a:endParaRPr lang="zh-CN" altLang="en-US" sz="5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Box 13@|17FFC:16777215|FBC:16777215|LFC:16777215|LBC:16777215"/>
          <p:cNvSpPr txBox="1"/>
          <p:nvPr>
            <p:custDataLst>
              <p:tags r:id="rId1"/>
            </p:custDataLst>
          </p:nvPr>
        </p:nvSpPr>
        <p:spPr bwMode="auto">
          <a:xfrm>
            <a:off x="3663315" y="4657090"/>
            <a:ext cx="2895600" cy="129222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6660">
              <a:lnSpc>
                <a:spcPct val="200000"/>
              </a:lnSpc>
              <a:spcBef>
                <a:spcPct val="20000"/>
              </a:spcBef>
              <a:defRPr/>
            </a:pPr>
            <a:r>
              <a:rPr lang="en-US" sz="2000" b="1">
                <a:solidFill>
                  <a:srgbClr val="317FB7"/>
                </a:solidFill>
                <a:cs typeface="+mn-ea"/>
                <a:sym typeface="+mn-lt"/>
              </a:rPr>
              <a:t>让需要帮助的人</a:t>
            </a:r>
            <a:endParaRPr lang="en-US" sz="2000" b="1">
              <a:solidFill>
                <a:srgbClr val="317FB7"/>
              </a:solidFill>
              <a:cs typeface="+mn-ea"/>
              <a:sym typeface="+mn-lt"/>
            </a:endParaRPr>
          </a:p>
          <a:p>
            <a:pPr defTabSz="1216660">
              <a:lnSpc>
                <a:spcPct val="200000"/>
              </a:lnSpc>
              <a:spcBef>
                <a:spcPct val="20000"/>
              </a:spcBef>
              <a:defRPr/>
            </a:pPr>
            <a:r>
              <a:rPr lang="en-US" sz="2000" b="1">
                <a:solidFill>
                  <a:srgbClr val="317FB7"/>
                </a:solidFill>
                <a:cs typeface="+mn-ea"/>
                <a:sym typeface="+mn-lt"/>
              </a:rPr>
              <a:t>在被温暖的同时忘却苦难</a:t>
            </a:r>
            <a:endParaRPr lang="en-US" sz="2000" b="1">
              <a:solidFill>
                <a:srgbClr val="317FB7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>
            <p:custDataLst>
              <p:tags r:id="rId2"/>
            </p:custDataLst>
          </p:nvPr>
        </p:nvSpPr>
        <p:spPr>
          <a:xfrm>
            <a:off x="5942965" y="0"/>
            <a:ext cx="62928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</a:t>
            </a:r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愿景</a:t>
            </a:r>
            <a:endParaRPr lang="zh-CN" altLang="en-US" sz="66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>
            <a:off x="4802188" y="-708660"/>
            <a:ext cx="283591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</a:t>
            </a:r>
            <a:endParaRPr lang="en-US" altLang="zh-CN" sz="200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  <p:bldLst>
      <p:bldP spid="88" grpId="0"/>
      <p:bldP spid="90" grpId="0"/>
      <p:bldP spid="95" grpId="0"/>
      <p:bldP spid="96" grpId="0"/>
      <p:bldP spid="97" grpId="0"/>
      <p:bldP spid="7" grpId="0"/>
      <p:bldP spid="34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6350" y="-19685"/>
            <a:ext cx="12197715" cy="6689725"/>
            <a:chOff x="-10" y="-31"/>
            <a:chExt cx="19209" cy="10535"/>
          </a:xfrm>
        </p:grpSpPr>
        <p:grpSp>
          <p:nvGrpSpPr>
            <p:cNvPr id="26" name="组合 25"/>
            <p:cNvGrpSpPr/>
            <p:nvPr/>
          </p:nvGrpSpPr>
          <p:grpSpPr>
            <a:xfrm rot="0">
              <a:off x="-10" y="-31"/>
              <a:ext cx="19209" cy="1284"/>
              <a:chOff x="-10" y="-31"/>
              <a:chExt cx="19209" cy="1284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2617" y="-31"/>
                <a:ext cx="16582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 rot="10800000" flipH="1" flipV="1">
              <a:off x="16889" y="9897"/>
              <a:ext cx="2310" cy="607"/>
              <a:chOff x="-10" y="-31"/>
              <a:chExt cx="4874" cy="1284"/>
            </a:xfrm>
          </p:grpSpPr>
          <p:sp>
            <p:nvSpPr>
              <p:cNvPr id="43" name="矩形 42"/>
              <p:cNvSpPr/>
              <p:nvPr/>
            </p:nvSpPr>
            <p:spPr>
              <a:xfrm>
                <a:off x="-10" y="-31"/>
                <a:ext cx="879" cy="1284"/>
              </a:xfrm>
              <a:prstGeom prst="rect">
                <a:avLst/>
              </a:prstGeom>
              <a:solidFill>
                <a:srgbClr val="FF15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648" y="-31"/>
                <a:ext cx="879" cy="1284"/>
              </a:xfrm>
              <a:prstGeom prst="rect">
                <a:avLst/>
              </a:prstGeom>
              <a:solidFill>
                <a:srgbClr val="FF6D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1168" y="-31"/>
                <a:ext cx="617" cy="1284"/>
              </a:xfrm>
              <a:prstGeom prst="rect">
                <a:avLst/>
              </a:prstGeom>
              <a:solidFill>
                <a:srgbClr val="FFAB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1550" y="-31"/>
                <a:ext cx="784" cy="1284"/>
              </a:xfrm>
              <a:prstGeom prst="rect">
                <a:avLst/>
              </a:prstGeom>
              <a:solidFill>
                <a:srgbClr val="2373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2084" y="-31"/>
                <a:ext cx="784" cy="1284"/>
              </a:xfrm>
              <a:prstGeom prst="rect">
                <a:avLst/>
              </a:prstGeom>
              <a:solidFill>
                <a:srgbClr val="8F4A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2617" y="-31"/>
                <a:ext cx="2247" cy="128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sp>
        <p:nvSpPr>
          <p:cNvPr id="100" name="AutoShape 10"/>
          <p:cNvSpPr>
            <a:spLocks noChangeArrowheads="1"/>
          </p:cNvSpPr>
          <p:nvPr/>
        </p:nvSpPr>
        <p:spPr bwMode="auto">
          <a:xfrm rot="16200000">
            <a:off x="5281576" y="-944215"/>
            <a:ext cx="1678693" cy="9209477"/>
          </a:xfrm>
          <a:prstGeom prst="downArrow">
            <a:avLst>
              <a:gd name="adj1" fmla="val 49074"/>
              <a:gd name="adj2" fmla="val 44819"/>
            </a:avLst>
          </a:prstGeom>
          <a:solidFill>
            <a:srgbClr val="53C3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109728" tIns="54864" rIns="109728" bIns="54864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101" name="Group 6"/>
          <p:cNvGrpSpPr/>
          <p:nvPr/>
        </p:nvGrpSpPr>
        <p:grpSpPr>
          <a:xfrm>
            <a:off x="3801595" y="2779258"/>
            <a:ext cx="1849504" cy="1848278"/>
            <a:chOff x="0" y="0"/>
            <a:chExt cx="1801" cy="1801"/>
          </a:xfrm>
        </p:grpSpPr>
        <p:sp>
          <p:nvSpPr>
            <p:cNvPr id="102" name="Oval 7"/>
            <p:cNvSpPr>
              <a:spLocks noChangeArrowheads="1"/>
            </p:cNvSpPr>
            <p:nvPr/>
          </p:nvSpPr>
          <p:spPr bwMode="auto">
            <a:xfrm>
              <a:off x="0" y="0"/>
              <a:ext cx="1801" cy="1801"/>
            </a:xfrm>
            <a:prstGeom prst="ellipse">
              <a:avLst/>
            </a:prstGeom>
            <a:solidFill>
              <a:srgbClr val="D8D8D8">
                <a:alpha val="4705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3" name="Oval 8"/>
            <p:cNvSpPr>
              <a:spLocks noChangeArrowheads="1"/>
            </p:cNvSpPr>
            <p:nvPr/>
          </p:nvSpPr>
          <p:spPr bwMode="auto">
            <a:xfrm>
              <a:off x="122" y="122"/>
              <a:ext cx="1556" cy="1556"/>
            </a:xfrm>
            <a:prstGeom prst="ellipse">
              <a:avLst/>
            </a:prstGeom>
            <a:solidFill>
              <a:srgbClr val="53C3B0"/>
            </a:solidFill>
            <a:ln w="38100">
              <a:solidFill>
                <a:srgbClr val="FFFFFF"/>
              </a:solidFill>
              <a:bevel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04" name="Group 6"/>
          <p:cNvGrpSpPr/>
          <p:nvPr/>
        </p:nvGrpSpPr>
        <p:grpSpPr>
          <a:xfrm>
            <a:off x="5843489" y="2779258"/>
            <a:ext cx="1849504" cy="1848278"/>
            <a:chOff x="0" y="0"/>
            <a:chExt cx="1801" cy="1801"/>
          </a:xfrm>
        </p:grpSpPr>
        <p:sp>
          <p:nvSpPr>
            <p:cNvPr id="105" name="Oval 7"/>
            <p:cNvSpPr>
              <a:spLocks noChangeArrowheads="1"/>
            </p:cNvSpPr>
            <p:nvPr/>
          </p:nvSpPr>
          <p:spPr bwMode="auto">
            <a:xfrm>
              <a:off x="0" y="0"/>
              <a:ext cx="1801" cy="1801"/>
            </a:xfrm>
            <a:prstGeom prst="ellipse">
              <a:avLst/>
            </a:prstGeom>
            <a:solidFill>
              <a:srgbClr val="D8D8D8">
                <a:alpha val="4705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6" name="Oval 8"/>
            <p:cNvSpPr>
              <a:spLocks noChangeArrowheads="1"/>
            </p:cNvSpPr>
            <p:nvPr/>
          </p:nvSpPr>
          <p:spPr bwMode="auto">
            <a:xfrm>
              <a:off x="122" y="122"/>
              <a:ext cx="1556" cy="1556"/>
            </a:xfrm>
            <a:prstGeom prst="ellipse">
              <a:avLst/>
            </a:prstGeom>
            <a:solidFill>
              <a:srgbClr val="317FB7"/>
            </a:solidFill>
            <a:ln w="38100">
              <a:solidFill>
                <a:srgbClr val="FFFFFF"/>
              </a:solidFill>
              <a:bevel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07" name="Group 6"/>
          <p:cNvGrpSpPr/>
          <p:nvPr/>
        </p:nvGrpSpPr>
        <p:grpSpPr>
          <a:xfrm>
            <a:off x="7906335" y="2779258"/>
            <a:ext cx="1849504" cy="1848278"/>
            <a:chOff x="0" y="0"/>
            <a:chExt cx="1801" cy="1801"/>
          </a:xfrm>
        </p:grpSpPr>
        <p:sp>
          <p:nvSpPr>
            <p:cNvPr id="108" name="Oval 7"/>
            <p:cNvSpPr>
              <a:spLocks noChangeArrowheads="1"/>
            </p:cNvSpPr>
            <p:nvPr/>
          </p:nvSpPr>
          <p:spPr bwMode="auto">
            <a:xfrm>
              <a:off x="0" y="0"/>
              <a:ext cx="1801" cy="1801"/>
            </a:xfrm>
            <a:prstGeom prst="ellipse">
              <a:avLst/>
            </a:prstGeom>
            <a:solidFill>
              <a:srgbClr val="D8D8D8">
                <a:alpha val="4705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9" name="Oval 8"/>
            <p:cNvSpPr>
              <a:spLocks noChangeArrowheads="1"/>
            </p:cNvSpPr>
            <p:nvPr/>
          </p:nvSpPr>
          <p:spPr bwMode="auto">
            <a:xfrm>
              <a:off x="122" y="122"/>
              <a:ext cx="1556" cy="1556"/>
            </a:xfrm>
            <a:prstGeom prst="ellipse">
              <a:avLst/>
            </a:prstGeom>
            <a:solidFill>
              <a:srgbClr val="F49022"/>
            </a:solidFill>
            <a:ln w="38100">
              <a:solidFill>
                <a:srgbClr val="FFFFFF"/>
              </a:solidFill>
              <a:bevel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10" name="Group 6"/>
          <p:cNvGrpSpPr/>
          <p:nvPr/>
        </p:nvGrpSpPr>
        <p:grpSpPr>
          <a:xfrm>
            <a:off x="1805415" y="2779258"/>
            <a:ext cx="1849504" cy="1848278"/>
            <a:chOff x="0" y="0"/>
            <a:chExt cx="1801" cy="1801"/>
          </a:xfrm>
        </p:grpSpPr>
        <p:sp>
          <p:nvSpPr>
            <p:cNvPr id="111" name="Oval 7"/>
            <p:cNvSpPr>
              <a:spLocks noChangeArrowheads="1"/>
            </p:cNvSpPr>
            <p:nvPr/>
          </p:nvSpPr>
          <p:spPr bwMode="auto">
            <a:xfrm>
              <a:off x="0" y="0"/>
              <a:ext cx="1801" cy="1801"/>
            </a:xfrm>
            <a:prstGeom prst="ellipse">
              <a:avLst/>
            </a:prstGeom>
            <a:solidFill>
              <a:srgbClr val="D8D8D8">
                <a:alpha val="4705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2" name="Oval 8"/>
            <p:cNvSpPr>
              <a:spLocks noChangeArrowheads="1"/>
            </p:cNvSpPr>
            <p:nvPr/>
          </p:nvSpPr>
          <p:spPr bwMode="auto">
            <a:xfrm>
              <a:off x="123" y="122"/>
              <a:ext cx="1556" cy="1556"/>
            </a:xfrm>
            <a:prstGeom prst="ellipse">
              <a:avLst/>
            </a:prstGeom>
            <a:solidFill>
              <a:srgbClr val="EE3636"/>
            </a:solidFill>
            <a:ln w="38100">
              <a:solidFill>
                <a:srgbClr val="FFFFFF"/>
              </a:solidFill>
              <a:bevel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方正兰亭粗黑_GBK" panose="02000000000000000000" pitchFamily="2" charset="-122"/>
                  <a:ea typeface="宋体" panose="02010600030101010101" pitchFamily="2" charset="-122"/>
                  <a:sym typeface="方正兰亭粗黑_GBK" panose="02000000000000000000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113" name="矩形标注 31"/>
          <p:cNvSpPr>
            <a:spLocks noChangeArrowheads="1"/>
          </p:cNvSpPr>
          <p:nvPr/>
        </p:nvSpPr>
        <p:spPr bwMode="auto">
          <a:xfrm>
            <a:off x="4114266" y="4960986"/>
            <a:ext cx="1773325" cy="55258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rgbClr val="53C3B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bevel/>
              </a14:hiddenLine>
            </a:ext>
          </a:extLst>
        </p:spPr>
        <p:txBody>
          <a:bodyPr lIns="109728" tIns="54864" rIns="109728" bIns="54864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2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4" name="矩形标注 32"/>
          <p:cNvSpPr>
            <a:spLocks noChangeArrowheads="1"/>
          </p:cNvSpPr>
          <p:nvPr/>
        </p:nvSpPr>
        <p:spPr bwMode="auto">
          <a:xfrm>
            <a:off x="2085706" y="2363870"/>
            <a:ext cx="1900943" cy="76218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rgbClr val="EE3636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bevel/>
              </a14:hiddenLine>
            </a:ext>
          </a:extLst>
        </p:spPr>
        <p:txBody>
          <a:bodyPr lIns="109728" tIns="54864" rIns="109728" bIns="54864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2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5" name="矩形标注 35"/>
          <p:cNvSpPr>
            <a:spLocks noChangeArrowheads="1"/>
          </p:cNvSpPr>
          <p:nvPr/>
        </p:nvSpPr>
        <p:spPr bwMode="auto">
          <a:xfrm>
            <a:off x="6060923" y="2363870"/>
            <a:ext cx="1900943" cy="76218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rgbClr val="317FB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bevel/>
              </a14:hiddenLine>
            </a:ext>
          </a:extLst>
        </p:spPr>
        <p:txBody>
          <a:bodyPr lIns="109728" tIns="54864" rIns="109728" bIns="54864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2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6" name="矩形标注 37"/>
          <p:cNvSpPr>
            <a:spLocks noChangeArrowheads="1"/>
          </p:cNvSpPr>
          <p:nvPr/>
        </p:nvSpPr>
        <p:spPr bwMode="auto">
          <a:xfrm>
            <a:off x="8262816" y="4960986"/>
            <a:ext cx="1771419" cy="55258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rgbClr val="F49022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bevel/>
              </a14:hiddenLine>
            </a:ext>
          </a:extLst>
        </p:spPr>
        <p:txBody>
          <a:bodyPr lIns="109728" tIns="54864" rIns="109728" bIns="54864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方正兰亭粗黑_GBK" panose="02000000000000000000" pitchFamily="2" charset="-122"/>
                <a:ea typeface="宋体" panose="02010600030101010101" pitchFamily="2" charset="-122"/>
                <a:sym typeface="方正兰亭粗黑_GBK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2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7" name="TextBox 13@|17FFC:16777215|FBC:16777215|LFC:16777215|LBC:16777215"/>
          <p:cNvSpPr txBox="1"/>
          <p:nvPr/>
        </p:nvSpPr>
        <p:spPr bwMode="auto">
          <a:xfrm>
            <a:off x="2040307" y="1528396"/>
            <a:ext cx="2723138" cy="78422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59865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700">
                <a:solidFill>
                  <a:schemeClr val="tx1"/>
                </a:solidFill>
                <a:cs typeface="+mn-ea"/>
                <a:sym typeface="+mn-lt"/>
              </a:rPr>
              <a:t>每个公益项目都具有交易记录透明化、公开化、可追溯等特性。</a:t>
            </a:r>
            <a:endParaRPr lang="en-US" altLang="zh-CN" sz="17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18" name="TextBox 13@|17FFC:16777215|FBC:16777215|LFC:16777215|LBC:16777215"/>
          <p:cNvSpPr txBox="1"/>
          <p:nvPr/>
        </p:nvSpPr>
        <p:spPr bwMode="auto">
          <a:xfrm>
            <a:off x="5932170" y="1276985"/>
            <a:ext cx="3824605" cy="892175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59865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700">
                <a:solidFill>
                  <a:schemeClr val="tx1"/>
                </a:solidFill>
                <a:cs typeface="+mn-ea"/>
                <a:sym typeface="+mn-lt"/>
              </a:rPr>
              <a:t>资源方式可以是多元化的，不仅限于资金。结合不同处境的个体或群体，可以用于推动生态优化的媒介不同，资源方式的丰富可以聚集更多的力量参与其中</a:t>
            </a:r>
            <a:endParaRPr lang="en-US" altLang="zh-CN" sz="17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19" name="TextBox 13@|17FFC:16777215|FBC:16777215|LFC:16777215|LBC:16777215"/>
          <p:cNvSpPr txBox="1"/>
          <p:nvPr/>
        </p:nvSpPr>
        <p:spPr bwMode="auto">
          <a:xfrm>
            <a:off x="4062709" y="5144117"/>
            <a:ext cx="2723138" cy="104584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59865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700">
                <a:solidFill>
                  <a:schemeClr val="tx1"/>
                </a:solidFill>
                <a:cs typeface="+mn-ea"/>
                <a:sym typeface="+mn-lt"/>
              </a:rPr>
              <a:t>促进公益资源配置优化，从资源汇收到最终资源完成配置（含相关反馈）的全链路平台</a:t>
            </a:r>
            <a:endParaRPr lang="en-US" altLang="zh-CN" sz="17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0" name="TextBox 13@|17FFC:16777215|FBC:16777215|LFC:16777215|LBC:16777215"/>
          <p:cNvSpPr txBox="1"/>
          <p:nvPr/>
        </p:nvSpPr>
        <p:spPr bwMode="auto">
          <a:xfrm>
            <a:off x="8255106" y="5151694"/>
            <a:ext cx="2723138" cy="104584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59865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700">
                <a:solidFill>
                  <a:schemeClr val="tx1"/>
                </a:solidFill>
                <a:cs typeface="+mn-ea"/>
                <a:sym typeface="+mn-lt"/>
              </a:rPr>
              <a:t>志愿者、捐款方、发起方皆可因为参与度获得H0H币，有公益项目话事权</a:t>
            </a:r>
            <a:r>
              <a:rPr lang="zh-CN" altLang="en-US" sz="1700">
                <a:solidFill>
                  <a:schemeClr val="tx1"/>
                </a:solidFill>
                <a:cs typeface="+mn-ea"/>
                <a:sym typeface="+mn-lt"/>
              </a:rPr>
              <a:t>、</a:t>
            </a:r>
            <a:r>
              <a:rPr lang="en-US" altLang="zh-CN" sz="1700">
                <a:solidFill>
                  <a:schemeClr val="tx1"/>
                </a:solidFill>
                <a:cs typeface="+mn-ea"/>
                <a:sym typeface="+mn-lt"/>
              </a:rPr>
              <a:t>社区共建权、链接线下活动</a:t>
            </a:r>
            <a:endParaRPr lang="en-US" altLang="zh-CN" sz="17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1" name="TextBox 13@|17FFC:16777215|FBC:16777215|LFC:16777215|LBC:16777215"/>
          <p:cNvSpPr txBox="1"/>
          <p:nvPr/>
        </p:nvSpPr>
        <p:spPr bwMode="auto">
          <a:xfrm>
            <a:off x="2094383" y="3342345"/>
            <a:ext cx="1289713" cy="8121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459865">
              <a:spcBef>
                <a:spcPct val="20000"/>
              </a:spcBef>
              <a:defRPr/>
            </a:pPr>
            <a:r>
              <a:rPr lang="zh-CN" altLang="en-US" sz="2400" b="1">
                <a:solidFill>
                  <a:srgbClr val="FFFFFF"/>
                </a:solidFill>
                <a:cs typeface="+mn-ea"/>
                <a:sym typeface="+mn-lt"/>
              </a:rPr>
              <a:t>信息</a:t>
            </a:r>
            <a:r>
              <a:rPr lang="zh-CN" altLang="en-US" sz="2400" b="1">
                <a:solidFill>
                  <a:srgbClr val="FFFFFF"/>
                </a:solidFill>
                <a:cs typeface="+mn-ea"/>
                <a:sym typeface="+mn-lt"/>
              </a:rPr>
              <a:t>公开</a:t>
            </a:r>
            <a:endParaRPr lang="zh-CN" altLang="en-US" sz="2400" b="1">
              <a:solidFill>
                <a:srgbClr val="FFFFFF"/>
              </a:solidFill>
              <a:cs typeface="+mn-ea"/>
              <a:sym typeface="+mn-lt"/>
            </a:endParaRPr>
          </a:p>
          <a:p>
            <a:pPr algn="ctr" defTabSz="1459865">
              <a:spcBef>
                <a:spcPct val="20000"/>
              </a:spcBef>
              <a:defRPr/>
            </a:pPr>
            <a:r>
              <a:rPr lang="zh-CN" altLang="en-US" sz="2400" b="1">
                <a:solidFill>
                  <a:srgbClr val="FFFFFF"/>
                </a:solidFill>
                <a:cs typeface="+mn-ea"/>
                <a:sym typeface="+mn-lt"/>
              </a:rPr>
              <a:t>全透明</a:t>
            </a:r>
            <a:endParaRPr lang="zh-CN" altLang="en-US" sz="2400" b="1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2" name="TextBox 13@|17FFC:16777215|FBC:16777215|LFC:16777215|LBC:16777215"/>
          <p:cNvSpPr txBox="1"/>
          <p:nvPr/>
        </p:nvSpPr>
        <p:spPr bwMode="auto">
          <a:xfrm>
            <a:off x="4118588" y="3509448"/>
            <a:ext cx="1289713" cy="3689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59865">
              <a:spcBef>
                <a:spcPct val="20000"/>
              </a:spcBef>
              <a:defRPr/>
            </a:pPr>
            <a:r>
              <a:rPr lang="zh-CN" altLang="en-US" sz="2400" b="1">
                <a:solidFill>
                  <a:srgbClr val="FFFFFF"/>
                </a:solidFill>
                <a:cs typeface="+mn-ea"/>
                <a:sym typeface="+mn-lt"/>
              </a:rPr>
              <a:t>反馈</a:t>
            </a:r>
            <a:r>
              <a:rPr lang="zh-CN" altLang="en-US" sz="2400" b="1">
                <a:solidFill>
                  <a:srgbClr val="FFFFFF"/>
                </a:solidFill>
                <a:cs typeface="+mn-ea"/>
                <a:sym typeface="+mn-lt"/>
              </a:rPr>
              <a:t>公开</a:t>
            </a:r>
            <a:endParaRPr lang="zh-CN" altLang="en-US" sz="2400" b="1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3" name="TextBox 13@|17FFC:16777215|FBC:16777215|LFC:16777215|LBC:16777215"/>
          <p:cNvSpPr txBox="1"/>
          <p:nvPr/>
        </p:nvSpPr>
        <p:spPr bwMode="auto">
          <a:xfrm>
            <a:off x="6140990" y="3315675"/>
            <a:ext cx="1289713" cy="8121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459865">
              <a:spcBef>
                <a:spcPct val="20000"/>
              </a:spcBef>
              <a:defRPr/>
            </a:pPr>
            <a:r>
              <a:rPr lang="zh-CN" altLang="en-US" sz="2400" b="1">
                <a:solidFill>
                  <a:srgbClr val="FFFFFF"/>
                </a:solidFill>
                <a:cs typeface="+mn-ea"/>
                <a:sym typeface="+mn-lt"/>
              </a:rPr>
              <a:t>多维度</a:t>
            </a:r>
            <a:endParaRPr lang="zh-CN" altLang="en-US" sz="2400" b="1">
              <a:solidFill>
                <a:srgbClr val="FFFFFF"/>
              </a:solidFill>
              <a:cs typeface="+mn-ea"/>
              <a:sym typeface="+mn-lt"/>
            </a:endParaRPr>
          </a:p>
          <a:p>
            <a:pPr algn="ctr" defTabSz="1459865">
              <a:spcBef>
                <a:spcPct val="20000"/>
              </a:spcBef>
              <a:defRPr/>
            </a:pPr>
            <a:r>
              <a:rPr lang="en-US" sz="2400" b="1">
                <a:solidFill>
                  <a:srgbClr val="FFFFFF"/>
                </a:solidFill>
                <a:cs typeface="+mn-ea"/>
                <a:sym typeface="+mn-lt"/>
              </a:rPr>
              <a:t>资源汇收</a:t>
            </a:r>
            <a:endParaRPr lang="en-US" sz="2400" b="1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4" name="TextBox 13@|17FFC:16777215|FBC:16777215|LFC:16777215|LBC:16777215"/>
          <p:cNvSpPr txBox="1"/>
          <p:nvPr/>
        </p:nvSpPr>
        <p:spPr bwMode="auto">
          <a:xfrm>
            <a:off x="8255106" y="3518054"/>
            <a:ext cx="1289713" cy="3689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59865">
              <a:spcBef>
                <a:spcPct val="20000"/>
              </a:spcBef>
              <a:defRPr/>
            </a:pPr>
            <a:r>
              <a:rPr lang="en-US" sz="2400" b="1">
                <a:solidFill>
                  <a:srgbClr val="FFFFFF"/>
                </a:solidFill>
                <a:cs typeface="+mn-ea"/>
                <a:sym typeface="+mn-lt"/>
              </a:rPr>
              <a:t>参与</a:t>
            </a:r>
            <a:r>
              <a:rPr lang="zh-CN" altLang="en-US" sz="2400" b="1">
                <a:solidFill>
                  <a:srgbClr val="FFFFFF"/>
                </a:solidFill>
                <a:cs typeface="+mn-ea"/>
                <a:sym typeface="+mn-lt"/>
              </a:rPr>
              <a:t>激励</a:t>
            </a:r>
            <a:endParaRPr lang="zh-CN" altLang="en-US" sz="2400" b="1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>
            <p:custDataLst>
              <p:tags r:id="rId1"/>
            </p:custDataLst>
          </p:nvPr>
        </p:nvSpPr>
        <p:spPr>
          <a:xfrm>
            <a:off x="5942965" y="0"/>
            <a:ext cx="62928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</a:t>
            </a:r>
            <a:r>
              <a:rPr lang="zh-CN" altLang="en-US" sz="6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亮点</a:t>
            </a:r>
            <a:endParaRPr lang="zh-CN" altLang="en-US" sz="66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-480377" y="-347980"/>
            <a:ext cx="283591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3</a:t>
            </a:r>
            <a:endParaRPr lang="en-US" altLang="zh-CN" sz="20000" b="1" i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  <p:bldLst>
      <p:bldP spid="100" grpId="0" bldLvl="0" animBg="1"/>
      <p:bldP spid="100" grpId="1" bldLvl="0" animBg="1"/>
      <p:bldP spid="113" grpId="0" bldLvl="0" animBg="1"/>
      <p:bldP spid="113" grpId="1" bldLvl="0" animBg="1"/>
      <p:bldP spid="113" grpId="2" bldLvl="0" animBg="1"/>
      <p:bldP spid="114" grpId="0" bldLvl="0" animBg="1"/>
      <p:bldP spid="114" grpId="1" bldLvl="0" animBg="1"/>
      <p:bldP spid="114" grpId="2" bldLvl="0" animBg="1"/>
      <p:bldP spid="115" grpId="0" bldLvl="0" animBg="1"/>
      <p:bldP spid="115" grpId="1" bldLvl="0" animBg="1"/>
      <p:bldP spid="115" grpId="2" bldLvl="0" animBg="1"/>
      <p:bldP spid="116" grpId="0" bldLvl="0" animBg="1"/>
      <p:bldP spid="116" grpId="1" bldLvl="0" animBg="1"/>
      <p:bldP spid="116" grpId="2" bldLvl="0" animBg="1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34" grpId="0"/>
      <p:bldP spid="11" grpId="0"/>
    </p:bldLst>
  </p:timing>
</p:sld>
</file>

<file path=ppt/tags/tag1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10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100.xml><?xml version="1.0" encoding="utf-8"?>
<p:tagLst xmlns:p="http://schemas.openxmlformats.org/presentationml/2006/main">
  <p:tag name="KSO_WM_UNIT_LINE_FILL_TYPE" val="2"/>
  <p:tag name="KSO_WM_UNIT_LINE_FORE_SCHEMECOLOR_INDEX" val="14"/>
  <p:tag name="KSO_WM_UNIT_LINE_FORE_SCHEMECOLOR_INDEX_BRIGHTNESS" val="0"/>
  <p:tag name="KSO_WM_UNIT_TEXT_FILL_FORE_SCHEMECOLOR_INDEX" val="2"/>
  <p:tag name="KSO_WM_UNIT_TEXT_FILL_FORE_SCHEMECOLOR_INDEX_BRIGHTNESS" val="0"/>
  <p:tag name="KSO_WM_UNIT_TEXT_FILL_TYPE" val="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3**"/>
  <p:tag name="KSO_WM_UNIT_LAYERLEVEL" val="1"/>
</p:tagLst>
</file>

<file path=ppt/tags/tag15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#wm#"/>
  <p:tag name="KSO_WM_SLIDE_ID" val="custom20205081_1"/>
  <p:tag name="KSO_WM_SLIDE_INDEX" val="1"/>
  <p:tag name="KSO_WM_SLIDE_ITEM_CNT" val="0"/>
  <p:tag name="KSO_WM_SLIDE_LAYOUT" val="a_b"/>
  <p:tag name="KSO_WM_SLIDE_LAYOUT_CNT" val="1_1"/>
  <p:tag name="KSO_WM_SLIDE_SUBTYPE" val="defaultBlank"/>
  <p:tag name="KSO_WM_SLIDE_TYPE" val="title"/>
  <p:tag name="KSO_WM_TAG_VERSION" val="1.0"/>
  <p:tag name="KSO_WM_TEMPLATE_CATEGORY" val="custom"/>
  <p:tag name="KSO_WM_TEMPLATE_COLOR_TYPE" val="1"/>
  <p:tag name="KSO_WM_TEMPLATE_INDEX" val="20205081"/>
  <p:tag name="KSO_WM_TEMPLATE_MASTER_TYPE" val="0"/>
  <p:tag name="KSO_WM_TEMPLATE_SUBCATEGORY" val="19"/>
  <p:tag name="KSO_WM_TEMPLATE_THUMBS_INDEX" val="1、4、7、12、13、14、15、16、17、18、20、24、25、28、33、36、40、43、44"/>
  <p:tag name="KSO_WM_UNIT_SHOW_EDIT_AREA_INDICATION" val="1"/>
</p:tagLst>
</file>

<file path=ppt/tags/tag153.xml><?xml version="1.0" encoding="utf-8"?>
<p:tagLst xmlns:p="http://schemas.openxmlformats.org/presentationml/2006/main">
  <p:tag name="AS_NET" val="4.0.30319.42000"/>
  <p:tag name="AS_OS" val="Microsoft Windows NT 6.2.9200.0"/>
  <p:tag name="AS_RELEASE_DATE" val="2023.04.14"/>
  <p:tag name="AS_TITLE" val="Aspose.Slides for .NET 4.0 Client Profile"/>
  <p:tag name="AS_VERSION" val="23.4"/>
  <p:tag name="COMMONDATA" val="eyJoZGlkIjoiMjFjNzU1N2Y2MTEwMzU2MzZmN2ExMDBiZGI5YTBlMzAifQ=="/>
</p:tagLst>
</file>

<file path=ppt/tags/tag16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17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18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19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20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1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4**"/>
  <p:tag name="KSO_WM_UNIT_LAYERLEVEL" val="1"/>
</p:tagLst>
</file>

<file path=ppt/tags/tag22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23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24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25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26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27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28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29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30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1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2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3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4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5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6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7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5**"/>
  <p:tag name="KSO_WM_UNIT_LAYERLEVEL" val="1"/>
</p:tagLst>
</file>

<file path=ppt/tags/tag38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39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4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40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41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6**"/>
  <p:tag name="KSO_WM_UNIT_LAYERLEVEL" val="1"/>
</p:tagLst>
</file>

<file path=ppt/tags/tag42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43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44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7**"/>
  <p:tag name="KSO_WM_UNIT_LAYERLEVEL" val="1"/>
</p:tagLst>
</file>

<file path=ppt/tags/tag45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6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7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8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49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5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**"/>
  <p:tag name="KSO_WM_UNIT_LAYERLEVEL" val="1"/>
</p:tagLst>
</file>

<file path=ppt/tags/tag50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51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2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3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4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5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9**"/>
  <p:tag name="KSO_WM_UNIT_LAYERLEVEL" val="1"/>
</p:tagLst>
</file>

<file path=ppt/tags/tag56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7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8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59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6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60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1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2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3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4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65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66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67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68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69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7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70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8**"/>
  <p:tag name="KSO_WM_UNIT_LAYERLEVEL" val="1"/>
</p:tagLst>
</file>

<file path=ppt/tags/tag71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72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73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74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0**"/>
  <p:tag name="KSO_WM_UNIT_LAYERLEVEL" val="1"/>
</p:tagLst>
</file>

<file path=ppt/tags/tag75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76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77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78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79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11**"/>
  <p:tag name="KSO_WM_UNIT_LAYERLEVEL" val="1"/>
</p:tagLst>
</file>

<file path=ppt/tags/tag8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80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05081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81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05081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82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83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84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0**"/>
  <p:tag name="KSO_WM_UNIT_LAYERLEVEL" val="1"/>
</p:tagLst>
</file>

<file path=ppt/tags/tag85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COLOR_TYPE" val="1"/>
  <p:tag name="KSO_WM_TEMPLATE_INDEX" val="20205081"/>
  <p:tag name="KSO_WM_TEMPLATE_MASTER_TYPE" val="0"/>
  <p:tag name="KSO_WM_TEMPLATE_SUBCATEGORY" val="19"/>
  <p:tag name="KSO_WM_TEMPLATE_THUMBS_INDEX" val="1、4、7、12、13、14、15、16、17、18、20、24、25、28、33、36、40、43、44"/>
  <p:tag name="KSO_WM_UNIT_SHOW_EDIT_AREA_INDICATION" val="1"/>
</p:tagLst>
</file>

<file path=ppt/tags/tag86.xml><?xml version="1.0" encoding="utf-8"?>
<p:tagLst xmlns:p="http://schemas.openxmlformats.org/presentationml/2006/main">
  <p:tag name="KSO_WM_BEAUTIFY_FLAG" val="#wm#"/>
  <p:tag name="KSO_WM_SLIDE_ID" val="custom20205081_1"/>
  <p:tag name="KSO_WM_SLIDE_INDEX" val="1"/>
  <p:tag name="KSO_WM_SLIDE_ITEM_CNT" val="0"/>
  <p:tag name="KSO_WM_SLIDE_LAYOUT" val="a_b"/>
  <p:tag name="KSO_WM_SLIDE_LAYOUT_CNT" val="1_1"/>
  <p:tag name="KSO_WM_SLIDE_SUBTYPE" val="defaultBlank"/>
  <p:tag name="KSO_WM_SLIDE_TYPE" val="title"/>
  <p:tag name="KSO_WM_TAG_VERSION" val="1.0"/>
  <p:tag name="KSO_WM_TEMPLATE_CATEGORY" val="custom"/>
  <p:tag name="KSO_WM_TEMPLATE_COLOR_TYPE" val="1"/>
  <p:tag name="KSO_WM_TEMPLATE_INDEX" val="20205081"/>
  <p:tag name="KSO_WM_TEMPLATE_MASTER_TYPE" val="0"/>
  <p:tag name="KSO_WM_TEMPLATE_SUBCATEGORY" val="19"/>
  <p:tag name="KSO_WM_TEMPLATE_THUMBS_INDEX" val="1、4、7、12、13、14、15、16、17、18、20、24、25、28、33、36、40、43、44"/>
  <p:tag name="KSO_WM_UNIT_SHOW_EDIT_AREA_INDICATION" val="1"/>
</p:tagLst>
</file>

<file path=ppt/tags/tag87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ags/tag88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ags/tag89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ags/tag9.xml><?xml version="1.0" encoding="utf-8"?>
<p:tagLst xmlns:p="http://schemas.openxmlformats.org/presentationml/2006/main">
  <p:tag name="KSO_WM_BEAUTIFY_FLAG" val="#wm#"/>
  <p:tag name="KSO_WM_TAG_VERSION" val="1.0"/>
  <p:tag name="KSO_WM_UNIT_COMPATIBLE" val="0"/>
  <p:tag name="KSO_WM_UNIT_DIAGRAM_ISNUMVISUAL" val="0"/>
  <p:tag name="KSO_WM_UNIT_DIAGRAM_ISREFERUNIT" val="0"/>
  <p:tag name="KSO_WM_UNIT_HIGHLIGHT" val="0"/>
  <p:tag name="KSO_WM_UNIT_ID" val="_2**"/>
  <p:tag name="KSO_WM_UNIT_LAYERLEVEL" val="1"/>
</p:tagLst>
</file>

<file path=ppt/tags/tag90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ags/tag91.xml><?xml version="1.0" encoding="utf-8"?>
<p:tagLst xmlns:p="http://schemas.openxmlformats.org/presentationml/2006/main">
  <p:tag name="KSO_WM_UNIT_LINE_FILL_TYPE" val="2"/>
  <p:tag name="KSO_WM_UNIT_LINE_FORE_SCHEMECOLOR_INDEX" val="14"/>
  <p:tag name="KSO_WM_UNIT_LINE_FORE_SCHEMECOLOR_INDEX_BRIGHTNESS" val="0"/>
  <p:tag name="KSO_WM_UNIT_TEXT_FILL_FORE_SCHEMECOLOR_INDEX" val="2"/>
  <p:tag name="KSO_WM_UNIT_TEXT_FILL_FORE_SCHEMECOLOR_INDEX_BRIGHTNESS" val="0"/>
  <p:tag name="KSO_WM_UNIT_TEXT_FILL_TYPE" val="1"/>
</p:tagLst>
</file>

<file path=ppt/tags/tag92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ags/tag93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ags/tag94.xml><?xml version="1.0" encoding="utf-8"?>
<p:tagLst xmlns:p="http://schemas.openxmlformats.org/presentationml/2006/main">
  <p:tag name="KSO_WM_UNIT_LINE_FILL_TYPE" val="2"/>
  <p:tag name="KSO_WM_UNIT_LINE_FORE_SCHEMECOLOR_INDEX" val="14"/>
  <p:tag name="KSO_WM_UNIT_LINE_FORE_SCHEMECOLOR_INDEX_BRIGHTNESS" val="0"/>
  <p:tag name="KSO_WM_UNIT_TEXT_FILL_FORE_SCHEMECOLOR_INDEX" val="2"/>
  <p:tag name="KSO_WM_UNIT_TEXT_FILL_FORE_SCHEMECOLOR_INDEX_BRIGHTNESS" val="0"/>
  <p:tag name="KSO_WM_UNIT_TEXT_FILL_TYPE" val="1"/>
</p:tagLst>
</file>

<file path=ppt/tags/tag95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ags/tag96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ags/tag97.xml><?xml version="1.0" encoding="utf-8"?>
<p:tagLst xmlns:p="http://schemas.openxmlformats.org/presentationml/2006/main">
  <p:tag name="KSO_WM_UNIT_LINE_FILL_TYPE" val="2"/>
  <p:tag name="KSO_WM_UNIT_LINE_FORE_SCHEMECOLOR_INDEX" val="14"/>
  <p:tag name="KSO_WM_UNIT_LINE_FORE_SCHEMECOLOR_INDEX_BRIGHTNESS" val="0"/>
  <p:tag name="KSO_WM_UNIT_TEXT_FILL_FORE_SCHEMECOLOR_INDEX" val="2"/>
  <p:tag name="KSO_WM_UNIT_TEXT_FILL_FORE_SCHEMECOLOR_INDEX_BRIGHTNESS" val="0"/>
  <p:tag name="KSO_WM_UNIT_TEXT_FILL_TYPE" val="1"/>
</p:tagLst>
</file>

<file path=ppt/tags/tag98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ags/tag99.xml><?xml version="1.0" encoding="utf-8"?>
<p:tagLst xmlns:p="http://schemas.openxmlformats.org/presentationml/2006/main">
  <p:tag name="KSO_WM_UNIT_TEXT_FILL_FORE_SCHEMECOLOR_INDEX" val="14"/>
  <p:tag name="KSO_WM_UNIT_TEXT_FILL_FORE_SCHEMECOLOR_INDEX_BRIGHTNESS" val="0"/>
  <p:tag name="KSO_WM_UNIT_TEXT_FILL_TYPE" val="1"/>
</p:tagLst>
</file>

<file path=ppt/theme/theme1.xml><?xml version="1.0" encoding="utf-8"?>
<a:theme xmlns:a="http://schemas.openxmlformats.org/drawingml/2006/main" name="第一PPT，www.1ppt.com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omnfts2h">
      <a:majorFont>
        <a:latin typeface="微软雅黑"/>
        <a:ea typeface="微软雅黑"/>
        <a:cs typeface="Arial"/>
      </a:majorFont>
      <a:minorFont>
        <a:latin typeface="微软雅黑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1187</Words>
  <Application>WPS 演示</Application>
  <PresentationFormat>自定义</PresentationFormat>
  <Paragraphs>151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Wingdings</vt:lpstr>
      <vt:lpstr>Calibri</vt:lpstr>
      <vt:lpstr>方正兰亭粗黑_GBK</vt:lpstr>
      <vt:lpstr>黑体</vt:lpstr>
      <vt:lpstr>Arial Unicode MS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PPT汇_PPT模板免费下载_www.ppthui.com</Company>
  <LinksUpToDate>false</LinksUpToDate>
  <SharedDoc>false</SharedDoc>
  <HyperlinksChanged>false</HyperlinksChanged>
  <AppVersion>14.0000</AppVersion>
  <Manager>PPT汇_PPT模板免费下载_www.ppthui.com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PPT汇_PPT模板免费下载_www.ppthui.com</dc:title>
  <dc:creator>PPT汇_PPT模板免费下载_www.ppthui.com</dc:creator>
  <cp:keywords>PPT汇_PPT模板免费下载_www.ppthui.com</cp:keywords>
  <dc:description>PPT汇_PPT模板免费下载_www.ppthui.com</dc:description>
  <dc:subject>PPT汇_PPT模板免费下载_www.ppthui.com</dc:subject>
  <cp:lastModifiedBy>我丹</cp:lastModifiedBy>
  <cp:revision>213</cp:revision>
  <dcterms:created xsi:type="dcterms:W3CDTF">2019-06-19T02:08:00Z</dcterms:created>
  <dcterms:modified xsi:type="dcterms:W3CDTF">2023-10-05T06:12:45Z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FA592EB2FE7643A988D1A0DEC6B2CADA_12</vt:lpwstr>
  </property>
  <property fmtid="{D5CDD505-2E9C-101B-9397-08002B2CF9AE}" pid="3" name="KSOProductBuildVer">
    <vt:lpwstr>2052-12.1.0.15712</vt:lpwstr>
  </property>
</Properties>
</file>

<file path=docProps/thumbnail.jpeg>
</file>